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6" r:id="rId2"/>
    <p:sldMasterId id="2147483702" r:id="rId3"/>
  </p:sldMasterIdLst>
  <p:notesMasterIdLst>
    <p:notesMasterId r:id="rId19"/>
  </p:notesMasterIdLst>
  <p:handoutMasterIdLst>
    <p:handoutMasterId r:id="rId20"/>
  </p:handoutMasterIdLst>
  <p:sldIdLst>
    <p:sldId id="256" r:id="rId4"/>
    <p:sldId id="346" r:id="rId5"/>
    <p:sldId id="347" r:id="rId6"/>
    <p:sldId id="348" r:id="rId7"/>
    <p:sldId id="364" r:id="rId8"/>
    <p:sldId id="312" r:id="rId9"/>
    <p:sldId id="307" r:id="rId10"/>
    <p:sldId id="337" r:id="rId11"/>
    <p:sldId id="332" r:id="rId12"/>
    <p:sldId id="366" r:id="rId13"/>
    <p:sldId id="351" r:id="rId14"/>
    <p:sldId id="339" r:id="rId15"/>
    <p:sldId id="361" r:id="rId16"/>
    <p:sldId id="262" r:id="rId17"/>
    <p:sldId id="335" r:id="rId18"/>
  </p:sldIdLst>
  <p:sldSz cx="9144000" cy="6858000" type="screen4x3"/>
  <p:notesSz cx="7077075" cy="9363075"/>
  <p:defaultTextStyle>
    <a:defPPr>
      <a:defRPr lang="en-US"/>
    </a:defPPr>
    <a:lvl1pPr marL="0" algn="l" defTabSz="913128" rtl="0" eaLnBrk="1" latinLnBrk="0" hangingPunct="1">
      <a:defRPr sz="1800" kern="1200">
        <a:solidFill>
          <a:schemeClr val="tx1"/>
        </a:solidFill>
        <a:latin typeface="+mn-lt"/>
        <a:ea typeface="+mn-ea"/>
        <a:cs typeface="+mn-cs"/>
      </a:defRPr>
    </a:lvl1pPr>
    <a:lvl2pPr marL="456565" algn="l" defTabSz="913128" rtl="0" eaLnBrk="1" latinLnBrk="0" hangingPunct="1">
      <a:defRPr sz="1800" kern="1200">
        <a:solidFill>
          <a:schemeClr val="tx1"/>
        </a:solidFill>
        <a:latin typeface="+mn-lt"/>
        <a:ea typeface="+mn-ea"/>
        <a:cs typeface="+mn-cs"/>
      </a:defRPr>
    </a:lvl2pPr>
    <a:lvl3pPr marL="913128" algn="l" defTabSz="913128" rtl="0" eaLnBrk="1" latinLnBrk="0" hangingPunct="1">
      <a:defRPr sz="1800" kern="1200">
        <a:solidFill>
          <a:schemeClr val="tx1"/>
        </a:solidFill>
        <a:latin typeface="+mn-lt"/>
        <a:ea typeface="+mn-ea"/>
        <a:cs typeface="+mn-cs"/>
      </a:defRPr>
    </a:lvl3pPr>
    <a:lvl4pPr marL="1369691" algn="l" defTabSz="913128" rtl="0" eaLnBrk="1" latinLnBrk="0" hangingPunct="1">
      <a:defRPr sz="1800" kern="1200">
        <a:solidFill>
          <a:schemeClr val="tx1"/>
        </a:solidFill>
        <a:latin typeface="+mn-lt"/>
        <a:ea typeface="+mn-ea"/>
        <a:cs typeface="+mn-cs"/>
      </a:defRPr>
    </a:lvl4pPr>
    <a:lvl5pPr marL="1826256" algn="l" defTabSz="913128" rtl="0" eaLnBrk="1" latinLnBrk="0" hangingPunct="1">
      <a:defRPr sz="1800" kern="1200">
        <a:solidFill>
          <a:schemeClr val="tx1"/>
        </a:solidFill>
        <a:latin typeface="+mn-lt"/>
        <a:ea typeface="+mn-ea"/>
        <a:cs typeface="+mn-cs"/>
      </a:defRPr>
    </a:lvl5pPr>
    <a:lvl6pPr marL="2282822" algn="l" defTabSz="913128" rtl="0" eaLnBrk="1" latinLnBrk="0" hangingPunct="1">
      <a:defRPr sz="1800" kern="1200">
        <a:solidFill>
          <a:schemeClr val="tx1"/>
        </a:solidFill>
        <a:latin typeface="+mn-lt"/>
        <a:ea typeface="+mn-ea"/>
        <a:cs typeface="+mn-cs"/>
      </a:defRPr>
    </a:lvl6pPr>
    <a:lvl7pPr marL="2739385" algn="l" defTabSz="913128" rtl="0" eaLnBrk="1" latinLnBrk="0" hangingPunct="1">
      <a:defRPr sz="1800" kern="1200">
        <a:solidFill>
          <a:schemeClr val="tx1"/>
        </a:solidFill>
        <a:latin typeface="+mn-lt"/>
        <a:ea typeface="+mn-ea"/>
        <a:cs typeface="+mn-cs"/>
      </a:defRPr>
    </a:lvl7pPr>
    <a:lvl8pPr marL="3195949" algn="l" defTabSz="913128" rtl="0" eaLnBrk="1" latinLnBrk="0" hangingPunct="1">
      <a:defRPr sz="1800" kern="1200">
        <a:solidFill>
          <a:schemeClr val="tx1"/>
        </a:solidFill>
        <a:latin typeface="+mn-lt"/>
        <a:ea typeface="+mn-ea"/>
        <a:cs typeface="+mn-cs"/>
      </a:defRPr>
    </a:lvl8pPr>
    <a:lvl9pPr marL="3652511" algn="l" defTabSz="91312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996633"/>
    <a:srgbClr val="003300"/>
    <a:srgbClr val="006600"/>
    <a:srgbClr val="9999FF"/>
    <a:srgbClr val="9966FF"/>
    <a:srgbClr val="0099FF"/>
    <a:srgbClr val="66CCFF"/>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9524" autoAdjust="0"/>
  </p:normalViewPr>
  <p:slideViewPr>
    <p:cSldViewPr>
      <p:cViewPr varScale="1">
        <p:scale>
          <a:sx n="92" d="100"/>
          <a:sy n="92" d="100"/>
        </p:scale>
        <p:origin x="93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ofm\GWU\Directors_Office\Communications\15BudgetDocs\Charts\outlook_charts_2776_COLA_pensions_initiative.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318241469816271E-2"/>
          <c:y val="3.7054625984251965E-2"/>
          <c:w val="0.89279593175853023"/>
          <c:h val="0.88196087598425199"/>
        </c:manualLayout>
      </c:layout>
      <c:lineChart>
        <c:grouping val="standard"/>
        <c:varyColors val="0"/>
        <c:ser>
          <c:idx val="0"/>
          <c:order val="0"/>
          <c:tx>
            <c:strRef>
              <c:f>Sheet1!$B$1</c:f>
              <c:strCache>
                <c:ptCount val="1"/>
                <c:pt idx="0">
                  <c:v>Forecast</c:v>
                </c:pt>
              </c:strCache>
            </c:strRef>
          </c:tx>
          <c:spPr>
            <a:ln w="50800"/>
          </c:spPr>
          <c:marker>
            <c:symbol val="none"/>
          </c:marker>
          <c:dPt>
            <c:idx val="14"/>
            <c:bubble3D val="0"/>
            <c:spPr>
              <a:ln w="38100">
                <a:prstDash val="sysDash"/>
              </a:ln>
            </c:spPr>
          </c:dPt>
          <c:dPt>
            <c:idx val="15"/>
            <c:bubble3D val="0"/>
            <c:spPr>
              <a:ln w="38100">
                <a:prstDash val="sysDash"/>
              </a:ln>
            </c:spPr>
          </c:dPt>
          <c:dPt>
            <c:idx val="16"/>
            <c:bubble3D val="0"/>
            <c:spPr>
              <a:ln w="38100">
                <a:prstDash val="sysDash"/>
              </a:ln>
            </c:spPr>
          </c:dPt>
          <c:cat>
            <c:numRef>
              <c:f>Sheet1!$A$2:$A$18</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Sheet1!$B$2:$B$18</c:f>
              <c:numCache>
                <c:formatCode>General</c:formatCode>
                <c:ptCount val="17"/>
                <c:pt idx="0">
                  <c:v>11560</c:v>
                </c:pt>
                <c:pt idx="1">
                  <c:v>11632</c:v>
                </c:pt>
                <c:pt idx="2">
                  <c:v>11721</c:v>
                </c:pt>
                <c:pt idx="3">
                  <c:v>12358</c:v>
                </c:pt>
                <c:pt idx="4">
                  <c:v>13036</c:v>
                </c:pt>
                <c:pt idx="5">
                  <c:v>14432</c:v>
                </c:pt>
                <c:pt idx="6">
                  <c:v>15734</c:v>
                </c:pt>
                <c:pt idx="7">
                  <c:v>15872</c:v>
                </c:pt>
                <c:pt idx="8">
                  <c:v>14382</c:v>
                </c:pt>
                <c:pt idx="9">
                  <c:v>13728</c:v>
                </c:pt>
                <c:pt idx="10">
                  <c:v>14759</c:v>
                </c:pt>
                <c:pt idx="11">
                  <c:v>14988</c:v>
                </c:pt>
                <c:pt idx="12">
                  <c:v>15884</c:v>
                </c:pt>
                <c:pt idx="13">
                  <c:v>16565</c:v>
                </c:pt>
                <c:pt idx="14">
                  <c:v>16991</c:v>
                </c:pt>
                <c:pt idx="15">
                  <c:v>17768</c:v>
                </c:pt>
                <c:pt idx="16">
                  <c:v>18565</c:v>
                </c:pt>
              </c:numCache>
            </c:numRef>
          </c:val>
          <c:smooth val="0"/>
        </c:ser>
        <c:ser>
          <c:idx val="1"/>
          <c:order val="1"/>
          <c:tx>
            <c:strRef>
              <c:f>Sheet1!$C$1</c:f>
              <c:strCache>
                <c:ptCount val="1"/>
                <c:pt idx="0">
                  <c:v>4.5% Growth</c:v>
                </c:pt>
              </c:strCache>
            </c:strRef>
          </c:tx>
          <c:spPr>
            <a:ln w="50800">
              <a:solidFill>
                <a:srgbClr val="00B050"/>
              </a:solidFill>
            </a:ln>
          </c:spPr>
          <c:marker>
            <c:symbol val="none"/>
          </c:marker>
          <c:dPt>
            <c:idx val="14"/>
            <c:bubble3D val="0"/>
            <c:spPr>
              <a:ln w="38100">
                <a:solidFill>
                  <a:srgbClr val="00B050"/>
                </a:solidFill>
                <a:prstDash val="sysDash"/>
              </a:ln>
            </c:spPr>
          </c:dPt>
          <c:dPt>
            <c:idx val="15"/>
            <c:bubble3D val="0"/>
            <c:spPr>
              <a:ln w="38100">
                <a:solidFill>
                  <a:srgbClr val="00B050"/>
                </a:solidFill>
                <a:prstDash val="sysDash"/>
              </a:ln>
            </c:spPr>
          </c:dPt>
          <c:dPt>
            <c:idx val="16"/>
            <c:bubble3D val="0"/>
            <c:spPr>
              <a:ln w="38100">
                <a:solidFill>
                  <a:srgbClr val="00B050"/>
                </a:solidFill>
                <a:prstDash val="sysDash"/>
              </a:ln>
            </c:spPr>
          </c:dPt>
          <c:cat>
            <c:numRef>
              <c:f>Sheet1!$A$2:$A$18</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Sheet1!$C$2:$C$18</c:f>
              <c:numCache>
                <c:formatCode>General</c:formatCode>
                <c:ptCount val="17"/>
                <c:pt idx="0">
                  <c:v>11566.06</c:v>
                </c:pt>
                <c:pt idx="1">
                  <c:v>12086.532699999998</c:v>
                </c:pt>
                <c:pt idx="2">
                  <c:v>12630.426671499998</c:v>
                </c:pt>
                <c:pt idx="3">
                  <c:v>13198.795871717497</c:v>
                </c:pt>
                <c:pt idx="4">
                  <c:v>13792.741685944784</c:v>
                </c:pt>
                <c:pt idx="5">
                  <c:v>14413.415061812299</c:v>
                </c:pt>
                <c:pt idx="6">
                  <c:v>15062.01873959385</c:v>
                </c:pt>
                <c:pt idx="7">
                  <c:v>15739.809582875572</c:v>
                </c:pt>
                <c:pt idx="8">
                  <c:v>16448.10101410497</c:v>
                </c:pt>
                <c:pt idx="9">
                  <c:v>17188.265559739692</c:v>
                </c:pt>
                <c:pt idx="10">
                  <c:v>17961.737509927978</c:v>
                </c:pt>
                <c:pt idx="11">
                  <c:v>18770.015697874736</c:v>
                </c:pt>
                <c:pt idx="12">
                  <c:v>19614.666404279098</c:v>
                </c:pt>
                <c:pt idx="13">
                  <c:v>20497.326392471656</c:v>
                </c:pt>
                <c:pt idx="14">
                  <c:v>21419.706080132877</c:v>
                </c:pt>
                <c:pt idx="15">
                  <c:v>22383.592853738854</c:v>
                </c:pt>
                <c:pt idx="16">
                  <c:v>23390.8545321571</c:v>
                </c:pt>
              </c:numCache>
            </c:numRef>
          </c:val>
          <c:smooth val="0"/>
        </c:ser>
        <c:dLbls>
          <c:showLegendKey val="0"/>
          <c:showVal val="0"/>
          <c:showCatName val="0"/>
          <c:showSerName val="0"/>
          <c:showPercent val="0"/>
          <c:showBubbleSize val="0"/>
        </c:dLbls>
        <c:smooth val="0"/>
        <c:axId val="143758232"/>
        <c:axId val="143688448"/>
      </c:lineChart>
      <c:catAx>
        <c:axId val="143758232"/>
        <c:scaling>
          <c:orientation val="minMax"/>
        </c:scaling>
        <c:delete val="0"/>
        <c:axPos val="b"/>
        <c:numFmt formatCode="General" sourceLinked="1"/>
        <c:majorTickMark val="in"/>
        <c:minorTickMark val="none"/>
        <c:tickLblPos val="nextTo"/>
        <c:spPr>
          <a:ln>
            <a:solidFill>
              <a:schemeClr val="bg1">
                <a:lumMod val="75000"/>
              </a:schemeClr>
            </a:solidFill>
          </a:ln>
        </c:spPr>
        <c:txPr>
          <a:bodyPr/>
          <a:lstStyle/>
          <a:p>
            <a:pPr>
              <a:defRPr sz="1100" b="0"/>
            </a:pPr>
            <a:endParaRPr lang="en-US"/>
          </a:p>
        </c:txPr>
        <c:crossAx val="143688448"/>
        <c:crosses val="autoZero"/>
        <c:auto val="1"/>
        <c:lblAlgn val="ctr"/>
        <c:lblOffset val="100"/>
        <c:noMultiLvlLbl val="0"/>
      </c:catAx>
      <c:valAx>
        <c:axId val="143688448"/>
        <c:scaling>
          <c:orientation val="minMax"/>
          <c:min val="5000"/>
        </c:scaling>
        <c:delete val="0"/>
        <c:axPos val="l"/>
        <c:majorGridlines>
          <c:spPr>
            <a:ln>
              <a:solidFill>
                <a:schemeClr val="bg1">
                  <a:lumMod val="85000"/>
                </a:schemeClr>
              </a:solidFill>
            </a:ln>
          </c:spPr>
        </c:majorGridlines>
        <c:numFmt formatCode="&quot;$&quot;#,##0" sourceLinked="0"/>
        <c:majorTickMark val="none"/>
        <c:minorTickMark val="none"/>
        <c:tickLblPos val="nextTo"/>
        <c:spPr>
          <a:ln>
            <a:solidFill>
              <a:schemeClr val="bg1">
                <a:lumMod val="85000"/>
              </a:schemeClr>
            </a:solidFill>
          </a:ln>
        </c:spPr>
        <c:txPr>
          <a:bodyPr/>
          <a:lstStyle/>
          <a:p>
            <a:pPr>
              <a:defRPr sz="1200" b="0"/>
            </a:pPr>
            <a:endParaRPr lang="en-US"/>
          </a:p>
        </c:txPr>
        <c:crossAx val="143758232"/>
        <c:crosses val="autoZero"/>
        <c:crossBetween val="between"/>
        <c:majorUnit val="5000"/>
      </c:valAx>
      <c:spPr>
        <a:ln>
          <a:solidFill>
            <a:schemeClr val="bg1">
              <a:lumMod val="85000"/>
            </a:schemeClr>
          </a:solidFill>
        </a:ln>
      </c:spPr>
    </c:plotArea>
    <c:plotVisOnly val="1"/>
    <c:dispBlanksAs val="gap"/>
    <c:showDLblsOverMax val="0"/>
  </c:chart>
  <c:txPr>
    <a:bodyPr/>
    <a:lstStyle/>
    <a:p>
      <a:pPr>
        <a:defRPr sz="1800">
          <a:latin typeface="Arial Narrow" panose="020B0606020202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007394508378759E-2"/>
          <c:y val="9.112409787337028E-2"/>
          <c:w val="0.98150099930169254"/>
          <c:h val="0.8837592772437588"/>
        </c:manualLayout>
      </c:layout>
      <c:barChart>
        <c:barDir val="bar"/>
        <c:grouping val="stacked"/>
        <c:varyColors val="0"/>
        <c:ser>
          <c:idx val="0"/>
          <c:order val="0"/>
          <c:tx>
            <c:strRef>
              <c:f>Sheet1!$B$1</c:f>
              <c:strCache>
                <c:ptCount val="1"/>
                <c:pt idx="0">
                  <c:v>Column3</c:v>
                </c:pt>
              </c:strCache>
            </c:strRef>
          </c:tx>
          <c:spPr>
            <a:solidFill>
              <a:srgbClr val="00B050">
                <a:alpha val="70000"/>
              </a:srgbClr>
            </a:solidFill>
            <a:ln w="6350">
              <a:solidFill>
                <a:schemeClr val="bg1"/>
              </a:solidFill>
            </a:ln>
          </c:spPr>
          <c:invertIfNegative val="0"/>
          <c:dPt>
            <c:idx val="0"/>
            <c:invertIfNegative val="0"/>
            <c:bubble3D val="0"/>
            <c:spPr>
              <a:solidFill>
                <a:srgbClr val="00B050">
                  <a:alpha val="70000"/>
                </a:srgbClr>
              </a:solidFill>
              <a:ln w="6350">
                <a:solidFill>
                  <a:schemeClr val="bg1"/>
                </a:solidFill>
                <a:prstDash val="solid"/>
              </a:ln>
            </c:spPr>
          </c:dPt>
          <c:dPt>
            <c:idx val="1"/>
            <c:invertIfNegative val="0"/>
            <c:bubble3D val="0"/>
          </c:dPt>
          <c:cat>
            <c:strRef>
              <c:f>Sheet1!$A$2</c:f>
              <c:strCache>
                <c:ptCount val="1"/>
                <c:pt idx="0">
                  <c:v>solution</c:v>
                </c:pt>
              </c:strCache>
            </c:strRef>
          </c:cat>
          <c:val>
            <c:numRef>
              <c:f>Sheet1!$B$2</c:f>
              <c:numCache>
                <c:formatCode>General</c:formatCode>
                <c:ptCount val="1"/>
                <c:pt idx="0">
                  <c:v>2600</c:v>
                </c:pt>
              </c:numCache>
            </c:numRef>
          </c:val>
        </c:ser>
        <c:ser>
          <c:idx val="1"/>
          <c:order val="1"/>
          <c:tx>
            <c:strRef>
              <c:f>Sheet1!$C$1</c:f>
              <c:strCache>
                <c:ptCount val="1"/>
                <c:pt idx="0">
                  <c:v>Column13</c:v>
                </c:pt>
              </c:strCache>
            </c:strRef>
          </c:tx>
          <c:spPr>
            <a:solidFill>
              <a:schemeClr val="accent6">
                <a:lumMod val="75000"/>
                <a:alpha val="60000"/>
              </a:schemeClr>
            </a:solidFill>
            <a:ln w="3175">
              <a:solidFill>
                <a:schemeClr val="bg1"/>
              </a:solidFill>
              <a:prstDash val="solid"/>
            </a:ln>
          </c:spPr>
          <c:invertIfNegative val="0"/>
          <c:dPt>
            <c:idx val="0"/>
            <c:invertIfNegative val="0"/>
            <c:bubble3D val="0"/>
          </c:dPt>
          <c:dPt>
            <c:idx val="1"/>
            <c:invertIfNegative val="0"/>
            <c:bubble3D val="0"/>
          </c:dPt>
          <c:cat>
            <c:strRef>
              <c:f>Sheet1!$A$2</c:f>
              <c:strCache>
                <c:ptCount val="1"/>
                <c:pt idx="0">
                  <c:v>solution</c:v>
                </c:pt>
              </c:strCache>
            </c:strRef>
          </c:cat>
          <c:val>
            <c:numRef>
              <c:f>Sheet1!$C$2</c:f>
              <c:numCache>
                <c:formatCode>General</c:formatCode>
                <c:ptCount val="1"/>
              </c:numCache>
            </c:numRef>
          </c:val>
        </c:ser>
        <c:ser>
          <c:idx val="2"/>
          <c:order val="2"/>
          <c:tx>
            <c:strRef>
              <c:f>Sheet1!$D$1</c:f>
              <c:strCache>
                <c:ptCount val="1"/>
                <c:pt idx="0">
                  <c:v>Column12</c:v>
                </c:pt>
              </c:strCache>
            </c:strRef>
          </c:tx>
          <c:spPr>
            <a:solidFill>
              <a:schemeClr val="accent6">
                <a:lumMod val="75000"/>
                <a:alpha val="60000"/>
              </a:schemeClr>
            </a:solidFill>
            <a:ln w="6350">
              <a:noFill/>
            </a:ln>
          </c:spPr>
          <c:invertIfNegative val="0"/>
          <c:dPt>
            <c:idx val="0"/>
            <c:invertIfNegative val="0"/>
            <c:bubble3D val="0"/>
            <c:spPr>
              <a:solidFill>
                <a:schemeClr val="accent6">
                  <a:lumMod val="75000"/>
                  <a:alpha val="60000"/>
                </a:schemeClr>
              </a:solidFill>
              <a:ln w="25400">
                <a:noFill/>
                <a:prstDash val="dash"/>
              </a:ln>
            </c:spPr>
          </c:dPt>
          <c:dPt>
            <c:idx val="1"/>
            <c:invertIfNegative val="0"/>
            <c:bubble3D val="0"/>
          </c:dPt>
          <c:cat>
            <c:strRef>
              <c:f>Sheet1!$A$2</c:f>
              <c:strCache>
                <c:ptCount val="1"/>
                <c:pt idx="0">
                  <c:v>solution</c:v>
                </c:pt>
              </c:strCache>
            </c:strRef>
          </c:cat>
          <c:val>
            <c:numRef>
              <c:f>Sheet1!$D$2</c:f>
              <c:numCache>
                <c:formatCode>General</c:formatCode>
                <c:ptCount val="1"/>
              </c:numCache>
            </c:numRef>
          </c:val>
        </c:ser>
        <c:ser>
          <c:idx val="3"/>
          <c:order val="3"/>
          <c:tx>
            <c:strRef>
              <c:f>Sheet1!$E$1</c:f>
              <c:strCache>
                <c:ptCount val="1"/>
                <c:pt idx="0">
                  <c:v>Column1</c:v>
                </c:pt>
              </c:strCache>
            </c:strRef>
          </c:tx>
          <c:spPr>
            <a:solidFill>
              <a:srgbClr val="C00000">
                <a:alpha val="40000"/>
              </a:srgbClr>
            </a:solidFill>
            <a:ln w="6350">
              <a:solidFill>
                <a:schemeClr val="bg1"/>
              </a:solidFill>
            </a:ln>
          </c:spPr>
          <c:invertIfNegative val="0"/>
          <c:dPt>
            <c:idx val="0"/>
            <c:invertIfNegative val="0"/>
            <c:bubble3D val="0"/>
          </c:dPt>
          <c:dPt>
            <c:idx val="1"/>
            <c:invertIfNegative val="0"/>
            <c:bubble3D val="0"/>
          </c:dPt>
          <c:cat>
            <c:strRef>
              <c:f>Sheet1!$A$2</c:f>
              <c:strCache>
                <c:ptCount val="1"/>
                <c:pt idx="0">
                  <c:v>solution</c:v>
                </c:pt>
              </c:strCache>
            </c:strRef>
          </c:cat>
          <c:val>
            <c:numRef>
              <c:f>Sheet1!$E$2</c:f>
              <c:numCache>
                <c:formatCode>General</c:formatCode>
                <c:ptCount val="1"/>
              </c:numCache>
            </c:numRef>
          </c:val>
        </c:ser>
        <c:ser>
          <c:idx val="4"/>
          <c:order val="4"/>
          <c:tx>
            <c:strRef>
              <c:f>Sheet1!$F$1</c:f>
              <c:strCache>
                <c:ptCount val="1"/>
                <c:pt idx="0">
                  <c:v>Column2</c:v>
                </c:pt>
              </c:strCache>
            </c:strRef>
          </c:tx>
          <c:spPr>
            <a:solidFill>
              <a:srgbClr val="C00000">
                <a:alpha val="40000"/>
              </a:srgbClr>
            </a:solidFill>
            <a:ln w="6350">
              <a:solidFill>
                <a:schemeClr val="bg1"/>
              </a:solidFill>
            </a:ln>
          </c:spPr>
          <c:invertIfNegative val="0"/>
          <c:dPt>
            <c:idx val="0"/>
            <c:invertIfNegative val="0"/>
            <c:bubble3D val="0"/>
          </c:dPt>
          <c:dPt>
            <c:idx val="1"/>
            <c:invertIfNegative val="0"/>
            <c:bubble3D val="0"/>
          </c:dPt>
          <c:cat>
            <c:strRef>
              <c:f>Sheet1!$A$2</c:f>
              <c:strCache>
                <c:ptCount val="1"/>
                <c:pt idx="0">
                  <c:v>solution</c:v>
                </c:pt>
              </c:strCache>
            </c:strRef>
          </c:cat>
          <c:val>
            <c:numRef>
              <c:f>Sheet1!$F$2</c:f>
              <c:numCache>
                <c:formatCode>General</c:formatCode>
                <c:ptCount val="1"/>
              </c:numCache>
            </c:numRef>
          </c:val>
        </c:ser>
        <c:ser>
          <c:idx val="5"/>
          <c:order val="5"/>
          <c:tx>
            <c:strRef>
              <c:f>Sheet1!$G$1</c:f>
              <c:strCache>
                <c:ptCount val="1"/>
                <c:pt idx="0">
                  <c:v>Column10</c:v>
                </c:pt>
              </c:strCache>
            </c:strRef>
          </c:tx>
          <c:spPr>
            <a:solidFill>
              <a:srgbClr val="C00000">
                <a:alpha val="40000"/>
              </a:srgbClr>
            </a:solidFill>
            <a:ln w="6350">
              <a:solidFill>
                <a:schemeClr val="bg1"/>
              </a:solidFill>
            </a:ln>
          </c:spPr>
          <c:invertIfNegative val="0"/>
          <c:dPt>
            <c:idx val="0"/>
            <c:invertIfNegative val="0"/>
            <c:bubble3D val="0"/>
          </c:dPt>
          <c:dPt>
            <c:idx val="1"/>
            <c:invertIfNegative val="0"/>
            <c:bubble3D val="0"/>
          </c:dPt>
          <c:cat>
            <c:strRef>
              <c:f>Sheet1!$A$2</c:f>
              <c:strCache>
                <c:ptCount val="1"/>
                <c:pt idx="0">
                  <c:v>solution</c:v>
                </c:pt>
              </c:strCache>
            </c:strRef>
          </c:cat>
          <c:val>
            <c:numRef>
              <c:f>Sheet1!$G$2</c:f>
              <c:numCache>
                <c:formatCode>General</c:formatCode>
                <c:ptCount val="1"/>
              </c:numCache>
            </c:numRef>
          </c:val>
        </c:ser>
        <c:ser>
          <c:idx val="6"/>
          <c:order val="6"/>
          <c:tx>
            <c:strRef>
              <c:f>Sheet1!$H$1</c:f>
              <c:strCache>
                <c:ptCount val="1"/>
                <c:pt idx="0">
                  <c:v>Column11</c:v>
                </c:pt>
              </c:strCache>
            </c:strRef>
          </c:tx>
          <c:spPr>
            <a:solidFill>
              <a:srgbClr val="C00000">
                <a:alpha val="40000"/>
              </a:srgbClr>
            </a:solidFill>
            <a:ln w="6350">
              <a:solidFill>
                <a:schemeClr val="bg1"/>
              </a:solidFill>
            </a:ln>
          </c:spPr>
          <c:invertIfNegative val="0"/>
          <c:dPt>
            <c:idx val="0"/>
            <c:invertIfNegative val="0"/>
            <c:bubble3D val="0"/>
          </c:dPt>
          <c:dPt>
            <c:idx val="1"/>
            <c:invertIfNegative val="0"/>
            <c:bubble3D val="0"/>
          </c:dPt>
          <c:cat>
            <c:strRef>
              <c:f>Sheet1!$A$2</c:f>
              <c:strCache>
                <c:ptCount val="1"/>
                <c:pt idx="0">
                  <c:v>solution</c:v>
                </c:pt>
              </c:strCache>
            </c:strRef>
          </c:cat>
          <c:val>
            <c:numRef>
              <c:f>Sheet1!$H$2</c:f>
              <c:numCache>
                <c:formatCode>#,##0</c:formatCode>
                <c:ptCount val="1"/>
              </c:numCache>
            </c:numRef>
          </c:val>
        </c:ser>
        <c:dLbls>
          <c:showLegendKey val="0"/>
          <c:showVal val="0"/>
          <c:showCatName val="0"/>
          <c:showSerName val="0"/>
          <c:showPercent val="0"/>
          <c:showBubbleSize val="0"/>
        </c:dLbls>
        <c:gapWidth val="28"/>
        <c:overlap val="100"/>
        <c:axId val="143690016"/>
        <c:axId val="143690408"/>
      </c:barChart>
      <c:catAx>
        <c:axId val="143690016"/>
        <c:scaling>
          <c:orientation val="minMax"/>
        </c:scaling>
        <c:delete val="0"/>
        <c:axPos val="l"/>
        <c:numFmt formatCode="General" sourceLinked="0"/>
        <c:majorTickMark val="none"/>
        <c:minorTickMark val="none"/>
        <c:tickLblPos val="none"/>
        <c:spPr>
          <a:ln>
            <a:noFill/>
          </a:ln>
        </c:spPr>
        <c:crossAx val="143690408"/>
        <c:crosses val="autoZero"/>
        <c:auto val="1"/>
        <c:lblAlgn val="ctr"/>
        <c:lblOffset val="100"/>
        <c:noMultiLvlLbl val="0"/>
      </c:catAx>
      <c:valAx>
        <c:axId val="143690408"/>
        <c:scaling>
          <c:orientation val="minMax"/>
          <c:max val="5500"/>
          <c:min val="0"/>
        </c:scaling>
        <c:delete val="0"/>
        <c:axPos val="b"/>
        <c:majorGridlines>
          <c:spPr>
            <a:ln w="0">
              <a:solidFill>
                <a:schemeClr val="bg1"/>
              </a:solidFill>
            </a:ln>
          </c:spPr>
        </c:majorGridlines>
        <c:numFmt formatCode="General" sourceLinked="1"/>
        <c:majorTickMark val="none"/>
        <c:minorTickMark val="none"/>
        <c:tickLblPos val="none"/>
        <c:spPr>
          <a:ln>
            <a:noFill/>
          </a:ln>
        </c:spPr>
        <c:crossAx val="143690016"/>
        <c:crosses val="autoZero"/>
        <c:crossBetween val="between"/>
      </c:valAx>
      <c:spPr>
        <a:ln>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Column1</c:v>
                </c:pt>
              </c:strCache>
            </c:strRef>
          </c:tx>
          <c:spPr>
            <a:solidFill>
              <a:srgbClr val="00274C"/>
            </a:solidFill>
            <a:ln>
              <a:solidFill>
                <a:prstClr val="white"/>
              </a:solidFill>
            </a:ln>
          </c:spPr>
          <c:dPt>
            <c:idx val="0"/>
            <c:bubble3D val="0"/>
            <c:explosion val="10"/>
            <c:spPr>
              <a:solidFill>
                <a:srgbClr val="003366">
                  <a:alpha val="25000"/>
                </a:srgbClr>
              </a:solidFill>
              <a:ln>
                <a:solidFill>
                  <a:prstClr val="white"/>
                </a:solidFill>
              </a:ln>
            </c:spPr>
          </c:dPt>
          <c:dPt>
            <c:idx val="1"/>
            <c:bubble3D val="0"/>
            <c:explosion val="10"/>
            <c:spPr>
              <a:solidFill>
                <a:srgbClr val="003366">
                  <a:alpha val="25000"/>
                </a:srgbClr>
              </a:solidFill>
              <a:ln>
                <a:solidFill>
                  <a:prstClr val="white"/>
                </a:solidFill>
              </a:ln>
            </c:spPr>
          </c:dPt>
          <c:dPt>
            <c:idx val="2"/>
            <c:bubble3D val="0"/>
            <c:explosion val="10"/>
            <c:spPr>
              <a:solidFill>
                <a:srgbClr val="003366">
                  <a:alpha val="25000"/>
                </a:srgbClr>
              </a:solidFill>
              <a:ln>
                <a:solidFill>
                  <a:prstClr val="white"/>
                </a:solidFill>
              </a:ln>
            </c:spPr>
          </c:dPt>
          <c:dPt>
            <c:idx val="3"/>
            <c:bubble3D val="0"/>
            <c:explosion val="10"/>
            <c:spPr>
              <a:solidFill>
                <a:srgbClr val="003366">
                  <a:alpha val="25000"/>
                </a:srgbClr>
              </a:solidFill>
              <a:ln>
                <a:solidFill>
                  <a:prstClr val="white"/>
                </a:solidFill>
              </a:ln>
            </c:spPr>
          </c:dPt>
          <c:dPt>
            <c:idx val="4"/>
            <c:bubble3D val="0"/>
            <c:spPr>
              <a:solidFill>
                <a:srgbClr val="003366">
                  <a:alpha val="50000"/>
                </a:srgbClr>
              </a:solidFill>
              <a:ln>
                <a:solidFill>
                  <a:prstClr val="white"/>
                </a:solidFill>
              </a:ln>
            </c:spPr>
          </c:dPt>
          <c:dPt>
            <c:idx val="5"/>
            <c:bubble3D val="0"/>
            <c:spPr>
              <a:solidFill>
                <a:srgbClr val="003366">
                  <a:alpha val="50000"/>
                </a:srgbClr>
              </a:solidFill>
              <a:ln>
                <a:solidFill>
                  <a:prstClr val="white"/>
                </a:solidFill>
              </a:ln>
            </c:spPr>
          </c:dPt>
          <c:dPt>
            <c:idx val="6"/>
            <c:bubble3D val="0"/>
            <c:spPr>
              <a:solidFill>
                <a:srgbClr val="003366">
                  <a:alpha val="50000"/>
                </a:srgbClr>
              </a:solidFill>
              <a:ln>
                <a:solidFill>
                  <a:prstClr val="white"/>
                </a:solidFill>
              </a:ln>
            </c:spPr>
          </c:dPt>
          <c:dPt>
            <c:idx val="7"/>
            <c:bubble3D val="0"/>
            <c:spPr>
              <a:solidFill>
                <a:srgbClr val="003366">
                  <a:alpha val="50000"/>
                </a:srgbClr>
              </a:solidFill>
              <a:ln>
                <a:solidFill>
                  <a:prstClr val="white"/>
                </a:solidFill>
              </a:ln>
            </c:spPr>
          </c:dPt>
          <c:dPt>
            <c:idx val="8"/>
            <c:bubble3D val="0"/>
            <c:spPr>
              <a:solidFill>
                <a:srgbClr val="0080C3"/>
              </a:solidFill>
              <a:ln>
                <a:solidFill>
                  <a:prstClr val="white"/>
                </a:solidFill>
              </a:ln>
            </c:spPr>
          </c:dPt>
          <c:dPt>
            <c:idx val="9"/>
            <c:bubble3D val="0"/>
            <c:spPr>
              <a:solidFill>
                <a:srgbClr val="0080C3"/>
              </a:solidFill>
              <a:ln>
                <a:solidFill>
                  <a:prstClr val="white"/>
                </a:solidFill>
              </a:ln>
            </c:spPr>
          </c:dPt>
          <c:dPt>
            <c:idx val="10"/>
            <c:bubble3D val="0"/>
            <c:spPr>
              <a:solidFill>
                <a:srgbClr val="0080C3"/>
              </a:solidFill>
              <a:ln>
                <a:solidFill>
                  <a:prstClr val="white"/>
                </a:solidFill>
              </a:ln>
            </c:spPr>
          </c:dPt>
          <c:dPt>
            <c:idx val="11"/>
            <c:bubble3D val="0"/>
            <c:spPr>
              <a:solidFill>
                <a:srgbClr val="0080C3"/>
              </a:solidFill>
              <a:ln>
                <a:solidFill>
                  <a:prstClr val="white"/>
                </a:solidFill>
              </a:ln>
            </c:spPr>
          </c:dPt>
          <c:cat>
            <c:strRef>
              <c:f>Sheet1!$A$2:$A$9</c:f>
              <c:strCache>
                <c:ptCount val="8"/>
                <c:pt idx="0">
                  <c:v>Higher Ed</c:v>
                </c:pt>
                <c:pt idx="1">
                  <c:v>Other (K-12, Legislative agencies, Governmental Operations, Natural Resources, Transportation, Other Education, Other appropriations</c:v>
                </c:pt>
                <c:pt idx="2">
                  <c:v>Corrections</c:v>
                </c:pt>
                <c:pt idx="3">
                  <c:v>Other Human Services</c:v>
                </c:pt>
                <c:pt idx="4">
                  <c:v>Mandatory Medical</c:v>
                </c:pt>
                <c:pt idx="5">
                  <c:v>Debt/Pensions</c:v>
                </c:pt>
                <c:pt idx="6">
                  <c:v>Basic Education</c:v>
                </c:pt>
                <c:pt idx="7">
                  <c:v>Nursing Homes/Developmental Disabilties, Courts</c:v>
                </c:pt>
              </c:strCache>
            </c:strRef>
          </c:cat>
          <c:val>
            <c:numRef>
              <c:f>Sheet1!$B$2:$B$9</c:f>
              <c:numCache>
                <c:formatCode>General</c:formatCode>
                <c:ptCount val="8"/>
                <c:pt idx="0">
                  <c:v>9.1999999999999993</c:v>
                </c:pt>
                <c:pt idx="1">
                  <c:v>6.5</c:v>
                </c:pt>
                <c:pt idx="2">
                  <c:v>5</c:v>
                </c:pt>
                <c:pt idx="3">
                  <c:v>13</c:v>
                </c:pt>
                <c:pt idx="4">
                  <c:v>10.199999999999999</c:v>
                </c:pt>
                <c:pt idx="5">
                  <c:v>5.9</c:v>
                </c:pt>
                <c:pt idx="6">
                  <c:v>42.3</c:v>
                </c:pt>
                <c:pt idx="7">
                  <c:v>8</c:v>
                </c:pt>
              </c:numCache>
            </c:numRef>
          </c:val>
        </c:ser>
        <c:ser>
          <c:idx val="1"/>
          <c:order val="1"/>
          <c:tx>
            <c:strRef>
              <c:f>Sheet1!$C$1</c:f>
              <c:strCache>
                <c:ptCount val="1"/>
                <c:pt idx="0">
                  <c:v>Column2</c:v>
                </c:pt>
              </c:strCache>
            </c:strRef>
          </c:tx>
          <c:cat>
            <c:strRef>
              <c:f>Sheet1!$A$2:$A$9</c:f>
              <c:strCache>
                <c:ptCount val="8"/>
                <c:pt idx="0">
                  <c:v>Higher Ed</c:v>
                </c:pt>
                <c:pt idx="1">
                  <c:v>Other (K-12, Legislative agencies, Governmental Operations, Natural Resources, Transportation, Other Education, Other appropriations</c:v>
                </c:pt>
                <c:pt idx="2">
                  <c:v>Corrections</c:v>
                </c:pt>
                <c:pt idx="3">
                  <c:v>Other Human Services</c:v>
                </c:pt>
                <c:pt idx="4">
                  <c:v>Mandatory Medical</c:v>
                </c:pt>
                <c:pt idx="5">
                  <c:v>Debt/Pensions</c:v>
                </c:pt>
                <c:pt idx="6">
                  <c:v>Basic Education</c:v>
                </c:pt>
                <c:pt idx="7">
                  <c:v>Nursing Homes/Developmental Disabilties, Courts</c:v>
                </c:pt>
              </c:strCache>
            </c:strRef>
          </c:cat>
          <c:val>
            <c:numRef>
              <c:f>Sheet1!$C$2:$C$9</c:f>
              <c:numCache>
                <c:formatCode>#,##0_);\(#,##0\)</c:formatCode>
                <c:ptCount val="8"/>
                <c:pt idx="0">
                  <c:v>3093</c:v>
                </c:pt>
                <c:pt idx="1">
                  <c:v>2201</c:v>
                </c:pt>
                <c:pt idx="2">
                  <c:v>1694</c:v>
                </c:pt>
                <c:pt idx="3">
                  <c:v>4384</c:v>
                </c:pt>
                <c:pt idx="4">
                  <c:v>3445</c:v>
                </c:pt>
                <c:pt idx="5">
                  <c:v>1989</c:v>
                </c:pt>
                <c:pt idx="6">
                  <c:v>14303</c:v>
                </c:pt>
                <c:pt idx="7">
                  <c:v>2688</c:v>
                </c:pt>
              </c:numCache>
            </c:numRef>
          </c:val>
        </c:ser>
        <c:dLbls>
          <c:showLegendKey val="0"/>
          <c:showVal val="0"/>
          <c:showCatName val="0"/>
          <c:showSerName val="0"/>
          <c:showPercent val="0"/>
          <c:showBubbleSize val="0"/>
          <c:showLeaderLines val="1"/>
        </c:dLbls>
        <c:firstSliceAng val="29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2400"/>
            </a:pPr>
            <a:r>
              <a:rPr lang="en-US" sz="2400" b="1" i="0" dirty="0" smtClean="0">
                <a:effectLst/>
              </a:rPr>
              <a:t>Meeting our statutory education obligations </a:t>
            </a:r>
            <a:r>
              <a:rPr lang="en-US" sz="2400" b="1" i="1" u="none" strike="noStrike" baseline="0" dirty="0" smtClean="0">
                <a:effectLst/>
              </a:rPr>
              <a:t>—</a:t>
            </a:r>
            <a:r>
              <a:rPr lang="en-US" sz="2400" b="1" i="0" dirty="0" smtClean="0">
                <a:effectLst/>
              </a:rPr>
              <a:t> </a:t>
            </a:r>
          </a:p>
          <a:p>
            <a:pPr>
              <a:defRPr sz="2400"/>
            </a:pPr>
            <a:r>
              <a:rPr lang="en-US" sz="2400" b="1" i="0" dirty="0" smtClean="0">
                <a:effectLst/>
              </a:rPr>
              <a:t>$5.7</a:t>
            </a:r>
            <a:r>
              <a:rPr lang="en-US" sz="2400" b="1" i="0" baseline="0" dirty="0" smtClean="0">
                <a:effectLst/>
              </a:rPr>
              <a:t> </a:t>
            </a:r>
            <a:r>
              <a:rPr lang="en-US" sz="2400" b="1" i="0" dirty="0" smtClean="0">
                <a:effectLst/>
              </a:rPr>
              <a:t>billion needed over next 2 biennia</a:t>
            </a:r>
          </a:p>
          <a:p>
            <a:pPr>
              <a:defRPr sz="2400"/>
            </a:pPr>
            <a:endParaRPr lang="en-US" sz="2400" dirty="0"/>
          </a:p>
        </c:rich>
      </c:tx>
      <c:layout>
        <c:manualLayout>
          <c:xMode val="edge"/>
          <c:yMode val="edge"/>
          <c:x val="0.22024260572056423"/>
          <c:y val="3.5682334409565995E-2"/>
        </c:manualLayout>
      </c:layout>
      <c:overlay val="0"/>
    </c:title>
    <c:autoTitleDeleted val="0"/>
    <c:plotArea>
      <c:layout>
        <c:manualLayout>
          <c:layoutTarget val="inner"/>
          <c:xMode val="edge"/>
          <c:yMode val="edge"/>
          <c:x val="5.5008157979943434E-2"/>
          <c:y val="0.13645933958186476"/>
          <c:w val="0.89386141140859154"/>
          <c:h val="0.79657964405825876"/>
        </c:manualLayout>
      </c:layout>
      <c:barChart>
        <c:barDir val="col"/>
        <c:grouping val="stacked"/>
        <c:varyColors val="0"/>
        <c:ser>
          <c:idx val="0"/>
          <c:order val="0"/>
          <c:tx>
            <c:strRef>
              <c:f>'4 year chart'!$A$2</c:f>
              <c:strCache>
                <c:ptCount val="1"/>
                <c:pt idx="0">
                  <c:v>Maint. &amp; Workload</c:v>
                </c:pt>
              </c:strCache>
            </c:strRef>
          </c:tx>
          <c:spPr>
            <a:solidFill>
              <a:srgbClr val="604A7B"/>
            </a:solidFill>
            <a:ln w="28575">
              <a:solidFill>
                <a:schemeClr val="bg1"/>
              </a:solidFill>
            </a:ln>
          </c:spPr>
          <c:invertIfNegative val="0"/>
          <c:cat>
            <c:strRef>
              <c:f>('4 year chart'!$D$1:$E$1,'4 year chart'!$H$1:$I$1)</c:f>
              <c:strCache>
                <c:ptCount val="4"/>
                <c:pt idx="0">
                  <c:v>FY 2016</c:v>
                </c:pt>
                <c:pt idx="1">
                  <c:v>FY 2017</c:v>
                </c:pt>
                <c:pt idx="2">
                  <c:v>FY 2018</c:v>
                </c:pt>
                <c:pt idx="3">
                  <c:v>FY 2019</c:v>
                </c:pt>
              </c:strCache>
            </c:strRef>
          </c:cat>
          <c:val>
            <c:numRef>
              <c:f>('4 year chart'!$D$2:$E$2,'4 year chart'!$H$2:$I$2)</c:f>
              <c:numCache>
                <c:formatCode>#,##0</c:formatCode>
                <c:ptCount val="4"/>
                <c:pt idx="0">
                  <c:v>201.06100000000001</c:v>
                </c:pt>
                <c:pt idx="1">
                  <c:v>311.178</c:v>
                </c:pt>
                <c:pt idx="2">
                  <c:v>401.29</c:v>
                </c:pt>
                <c:pt idx="3">
                  <c:v>479.24700000000001</c:v>
                </c:pt>
              </c:numCache>
            </c:numRef>
          </c:val>
        </c:ser>
        <c:ser>
          <c:idx val="1"/>
          <c:order val="1"/>
          <c:tx>
            <c:strRef>
              <c:f>'4 year chart'!$A$3</c:f>
              <c:strCache>
                <c:ptCount val="1"/>
                <c:pt idx="0">
                  <c:v>COLA</c:v>
                </c:pt>
              </c:strCache>
            </c:strRef>
          </c:tx>
          <c:spPr>
            <a:solidFill>
              <a:schemeClr val="tx2"/>
            </a:solidFill>
            <a:ln w="38100">
              <a:solidFill>
                <a:schemeClr val="bg1"/>
              </a:solidFill>
            </a:ln>
          </c:spPr>
          <c:invertIfNegative val="0"/>
          <c:cat>
            <c:strRef>
              <c:f>('4 year chart'!$D$1:$E$1,'4 year chart'!$H$1:$I$1)</c:f>
              <c:strCache>
                <c:ptCount val="4"/>
                <c:pt idx="0">
                  <c:v>FY 2016</c:v>
                </c:pt>
                <c:pt idx="1">
                  <c:v>FY 2017</c:v>
                </c:pt>
                <c:pt idx="2">
                  <c:v>FY 2018</c:v>
                </c:pt>
                <c:pt idx="3">
                  <c:v>FY 2019</c:v>
                </c:pt>
              </c:strCache>
            </c:strRef>
          </c:cat>
          <c:val>
            <c:numRef>
              <c:f>('4 year chart'!$D$3:$E$3,'4 year chart'!$H$3:$I$3)</c:f>
              <c:numCache>
                <c:formatCode>#,##0</c:formatCode>
                <c:ptCount val="4"/>
                <c:pt idx="0">
                  <c:v>91.828000000000003</c:v>
                </c:pt>
                <c:pt idx="1">
                  <c:v>205.44399999999999</c:v>
                </c:pt>
                <c:pt idx="2">
                  <c:v>253.81100000000001</c:v>
                </c:pt>
                <c:pt idx="3">
                  <c:v>399.755</c:v>
                </c:pt>
              </c:numCache>
            </c:numRef>
          </c:val>
        </c:ser>
        <c:ser>
          <c:idx val="2"/>
          <c:order val="2"/>
          <c:tx>
            <c:strRef>
              <c:f>'4 year chart'!$A$4</c:f>
              <c:strCache>
                <c:ptCount val="1"/>
                <c:pt idx="0">
                  <c:v>HB 2776</c:v>
                </c:pt>
              </c:strCache>
            </c:strRef>
          </c:tx>
          <c:spPr>
            <a:solidFill>
              <a:srgbClr val="6F8F2F"/>
            </a:solidFill>
            <a:ln w="38100">
              <a:solidFill>
                <a:schemeClr val="bg1"/>
              </a:solidFill>
            </a:ln>
          </c:spPr>
          <c:invertIfNegative val="0"/>
          <c:cat>
            <c:strRef>
              <c:f>('4 year chart'!$D$1:$E$1,'4 year chart'!$H$1:$I$1)</c:f>
              <c:strCache>
                <c:ptCount val="4"/>
                <c:pt idx="0">
                  <c:v>FY 2016</c:v>
                </c:pt>
                <c:pt idx="1">
                  <c:v>FY 2017</c:v>
                </c:pt>
                <c:pt idx="2">
                  <c:v>FY 2018</c:v>
                </c:pt>
                <c:pt idx="3">
                  <c:v>FY 2019</c:v>
                </c:pt>
              </c:strCache>
            </c:strRef>
          </c:cat>
          <c:val>
            <c:numRef>
              <c:f>('4 year chart'!$D$4:$E$4,'4 year chart'!$H$4:$I$4)</c:f>
              <c:numCache>
                <c:formatCode>#,##0</c:formatCode>
                <c:ptCount val="4"/>
                <c:pt idx="0">
                  <c:v>466.065</c:v>
                </c:pt>
                <c:pt idx="1">
                  <c:v>767.72400000000005</c:v>
                </c:pt>
                <c:pt idx="2">
                  <c:v>1060.0409999999999</c:v>
                </c:pt>
                <c:pt idx="3">
                  <c:v>1131.711</c:v>
                </c:pt>
              </c:numCache>
            </c:numRef>
          </c:val>
        </c:ser>
        <c:dLbls>
          <c:showLegendKey val="0"/>
          <c:showVal val="0"/>
          <c:showCatName val="0"/>
          <c:showSerName val="0"/>
          <c:showPercent val="0"/>
          <c:showBubbleSize val="0"/>
        </c:dLbls>
        <c:gapWidth val="26"/>
        <c:overlap val="100"/>
        <c:axId val="146855720"/>
        <c:axId val="146856112"/>
      </c:barChart>
      <c:catAx>
        <c:axId val="146855720"/>
        <c:scaling>
          <c:orientation val="minMax"/>
        </c:scaling>
        <c:delete val="0"/>
        <c:axPos val="b"/>
        <c:numFmt formatCode="General" sourceLinked="0"/>
        <c:majorTickMark val="out"/>
        <c:minorTickMark val="none"/>
        <c:tickLblPos val="nextTo"/>
        <c:spPr>
          <a:ln>
            <a:noFill/>
          </a:ln>
        </c:spPr>
        <c:txPr>
          <a:bodyPr/>
          <a:lstStyle/>
          <a:p>
            <a:pPr>
              <a:defRPr sz="1400" b="1"/>
            </a:pPr>
            <a:endParaRPr lang="en-US"/>
          </a:p>
        </c:txPr>
        <c:crossAx val="146856112"/>
        <c:crosses val="autoZero"/>
        <c:auto val="1"/>
        <c:lblAlgn val="ctr"/>
        <c:lblOffset val="100"/>
        <c:noMultiLvlLbl val="0"/>
      </c:catAx>
      <c:valAx>
        <c:axId val="146856112"/>
        <c:scaling>
          <c:orientation val="minMax"/>
        </c:scaling>
        <c:delete val="1"/>
        <c:axPos val="l"/>
        <c:numFmt formatCode="&quot;$&quot;#,##0" sourceLinked="0"/>
        <c:majorTickMark val="out"/>
        <c:minorTickMark val="none"/>
        <c:tickLblPos val="nextTo"/>
        <c:crossAx val="146855720"/>
        <c:crosses val="autoZero"/>
        <c:crossBetween val="between"/>
      </c:valAx>
      <c:spPr>
        <a:noFill/>
      </c:spPr>
    </c:plotArea>
    <c:plotVisOnly val="1"/>
    <c:dispBlanksAs val="gap"/>
    <c:showDLblsOverMax val="0"/>
  </c:chart>
  <c:spPr>
    <a:noFill/>
    <a:ln>
      <a:noFill/>
    </a:ln>
  </c:spPr>
  <c:txPr>
    <a:bodyPr/>
    <a:lstStyle/>
    <a:p>
      <a:pPr>
        <a:defRPr>
          <a:latin typeface="Arial Narrow" panose="020B0606020202030204"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GF-S Revenue/Personal Income</c:v>
                </c:pt>
              </c:strCache>
            </c:strRef>
          </c:tx>
          <c:spPr>
            <a:solidFill>
              <a:srgbClr val="18436D"/>
            </a:solidFill>
            <a:ln w="50800">
              <a:solidFill>
                <a:srgbClr val="DE8B06"/>
              </a:solidFill>
            </a:ln>
          </c:spPr>
          <c:dPt>
            <c:idx val="5"/>
            <c:bubble3D val="0"/>
            <c:spPr>
              <a:solidFill>
                <a:srgbClr val="18436D"/>
              </a:solidFill>
              <a:ln w="50800">
                <a:solidFill>
                  <a:srgbClr val="DE8B06"/>
                </a:solidFill>
              </a:ln>
            </c:spPr>
          </c:dPt>
          <c:dPt>
            <c:idx val="18"/>
            <c:bubble3D val="0"/>
            <c:spPr>
              <a:solidFill>
                <a:srgbClr val="18436D"/>
              </a:solidFill>
              <a:ln w="50800">
                <a:solidFill>
                  <a:srgbClr val="DE8B06"/>
                </a:solidFill>
              </a:ln>
            </c:spPr>
          </c:dPt>
          <c:dPt>
            <c:idx val="19"/>
            <c:bubble3D val="0"/>
            <c:spPr>
              <a:solidFill>
                <a:srgbClr val="18436D"/>
              </a:solidFill>
              <a:ln w="50800">
                <a:solidFill>
                  <a:srgbClr val="DE8B06"/>
                </a:solidFill>
              </a:ln>
            </c:spPr>
          </c:dPt>
          <c:dPt>
            <c:idx val="20"/>
            <c:bubble3D val="0"/>
            <c:spPr>
              <a:solidFill>
                <a:srgbClr val="18436D"/>
              </a:solidFill>
              <a:ln w="50800">
                <a:solidFill>
                  <a:srgbClr val="DE8B06"/>
                </a:solidFill>
              </a:ln>
            </c:spPr>
          </c:dPt>
          <c:dPt>
            <c:idx val="21"/>
            <c:bubble3D val="0"/>
            <c:spPr>
              <a:solidFill>
                <a:srgbClr val="18436D"/>
              </a:solidFill>
              <a:ln w="50800">
                <a:solidFill>
                  <a:srgbClr val="DE8B06"/>
                </a:solidFill>
              </a:ln>
            </c:spPr>
          </c:dPt>
          <c:dPt>
            <c:idx val="22"/>
            <c:bubble3D val="0"/>
            <c:spPr>
              <a:solidFill>
                <a:srgbClr val="18436D"/>
              </a:solidFill>
              <a:ln w="50800">
                <a:solidFill>
                  <a:srgbClr val="DE8B06"/>
                </a:solidFill>
              </a:ln>
            </c:spPr>
          </c:dPt>
          <c:dPt>
            <c:idx val="23"/>
            <c:bubble3D val="0"/>
            <c:spPr>
              <a:solidFill>
                <a:srgbClr val="18436D"/>
              </a:solidFill>
              <a:ln w="50800">
                <a:solidFill>
                  <a:srgbClr val="DE8B06"/>
                </a:solidFill>
              </a:ln>
            </c:spPr>
          </c:dPt>
          <c:dPt>
            <c:idx val="30"/>
            <c:bubble3D val="0"/>
            <c:spPr>
              <a:solidFill>
                <a:srgbClr val="18436D"/>
              </a:solidFill>
              <a:ln w="50800">
                <a:solidFill>
                  <a:srgbClr val="DE8B06"/>
                </a:solidFill>
              </a:ln>
            </c:spPr>
          </c:dPt>
          <c:dPt>
            <c:idx val="31"/>
            <c:bubble3D val="0"/>
            <c:spPr>
              <a:solidFill>
                <a:srgbClr val="18436D"/>
              </a:solidFill>
              <a:ln w="50800">
                <a:solidFill>
                  <a:srgbClr val="DE8B06"/>
                </a:solidFill>
              </a:ln>
            </c:spPr>
          </c:dPt>
          <c:cat>
            <c:numRef>
              <c:f>Sheet1!$A$2:$A$36</c:f>
              <c:numCache>
                <c:formatCode>General</c:formatCode>
                <c:ptCount val="35"/>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c:v>2012</c:v>
                </c:pt>
                <c:pt idx="30">
                  <c:v>2013</c:v>
                </c:pt>
                <c:pt idx="31">
                  <c:v>2014</c:v>
                </c:pt>
                <c:pt idx="32">
                  <c:v>2015</c:v>
                </c:pt>
                <c:pt idx="33">
                  <c:v>2016</c:v>
                </c:pt>
                <c:pt idx="34">
                  <c:v>2017</c:v>
                </c:pt>
              </c:numCache>
            </c:numRef>
          </c:cat>
          <c:val>
            <c:numRef>
              <c:f>Sheet1!$B$2:$B$36</c:f>
              <c:numCache>
                <c:formatCode>0.0%</c:formatCode>
                <c:ptCount val="35"/>
                <c:pt idx="0">
                  <c:v>6.8872007450557882E-2</c:v>
                </c:pt>
                <c:pt idx="1">
                  <c:v>6.7113795784455282E-2</c:v>
                </c:pt>
                <c:pt idx="2">
                  <c:v>6.8278541566007683E-2</c:v>
                </c:pt>
                <c:pt idx="3">
                  <c:v>6.8951131949399197E-2</c:v>
                </c:pt>
                <c:pt idx="4">
                  <c:v>7.0834768280997523E-2</c:v>
                </c:pt>
                <c:pt idx="5">
                  <c:v>6.9145454545454579E-2</c:v>
                </c:pt>
                <c:pt idx="6">
                  <c:v>6.8347365131262619E-2</c:v>
                </c:pt>
                <c:pt idx="7">
                  <c:v>7.0824582891048177E-2</c:v>
                </c:pt>
                <c:pt idx="8">
                  <c:v>6.8118695104765578E-2</c:v>
                </c:pt>
                <c:pt idx="9">
                  <c:v>6.8089898438556951E-2</c:v>
                </c:pt>
                <c:pt idx="10">
                  <c:v>6.6217865810557372E-2</c:v>
                </c:pt>
                <c:pt idx="11">
                  <c:v>6.6687097163448131E-2</c:v>
                </c:pt>
                <c:pt idx="12">
                  <c:v>6.9135199344008552E-2</c:v>
                </c:pt>
                <c:pt idx="13">
                  <c:v>6.6198115248685296E-2</c:v>
                </c:pt>
                <c:pt idx="14">
                  <c:v>6.4487789094966816E-2</c:v>
                </c:pt>
                <c:pt idx="15">
                  <c:v>6.3327467829859582E-2</c:v>
                </c:pt>
                <c:pt idx="16">
                  <c:v>6.0694123841225758E-2</c:v>
                </c:pt>
                <c:pt idx="17">
                  <c:v>5.9224009841145932E-2</c:v>
                </c:pt>
                <c:pt idx="18">
                  <c:v>5.929341250349747E-2</c:v>
                </c:pt>
                <c:pt idx="19">
                  <c:v>5.8727729739491308E-2</c:v>
                </c:pt>
                <c:pt idx="20">
                  <c:v>5.781530246918392E-2</c:v>
                </c:pt>
                <c:pt idx="21">
                  <c:v>5.8401913002368765E-2</c:v>
                </c:pt>
                <c:pt idx="22">
                  <c:v>5.7036623195103262E-2</c:v>
                </c:pt>
                <c:pt idx="23">
                  <c:v>5.9360040051406174E-2</c:v>
                </c:pt>
                <c:pt idx="24">
                  <c:v>5.9118493728728877E-2</c:v>
                </c:pt>
                <c:pt idx="25">
                  <c:v>5.5240594808699944E-2</c:v>
                </c:pt>
                <c:pt idx="26">
                  <c:v>4.9810815996235651E-2</c:v>
                </c:pt>
                <c:pt idx="27">
                  <c:v>4.8794329319514385E-2</c:v>
                </c:pt>
                <c:pt idx="28">
                  <c:v>5.0249792190445466E-2</c:v>
                </c:pt>
                <c:pt idx="29">
                  <c:v>4.8555234958416425E-2</c:v>
                </c:pt>
                <c:pt idx="30">
                  <c:v>4.9378510788053567E-2</c:v>
                </c:pt>
                <c:pt idx="31">
                  <c:v>4.8505561291753582E-2</c:v>
                </c:pt>
                <c:pt idx="32">
                  <c:v>4.7938297754566331E-2</c:v>
                </c:pt>
                <c:pt idx="33">
                  <c:v>4.7467666067947875E-2</c:v>
                </c:pt>
                <c:pt idx="34">
                  <c:v>4.7026500492018251E-2</c:v>
                </c:pt>
              </c:numCache>
            </c:numRef>
          </c:val>
        </c:ser>
        <c:dLbls>
          <c:showLegendKey val="0"/>
          <c:showVal val="0"/>
          <c:showCatName val="0"/>
          <c:showSerName val="0"/>
          <c:showPercent val="0"/>
          <c:showBubbleSize val="0"/>
        </c:dLbls>
        <c:axId val="146856896"/>
        <c:axId val="146857288"/>
      </c:areaChart>
      <c:catAx>
        <c:axId val="146856896"/>
        <c:scaling>
          <c:orientation val="minMax"/>
        </c:scaling>
        <c:delete val="0"/>
        <c:axPos val="b"/>
        <c:title>
          <c:tx>
            <c:rich>
              <a:bodyPr/>
              <a:lstStyle/>
              <a:p>
                <a:pPr>
                  <a:defRPr sz="1400">
                    <a:solidFill>
                      <a:schemeClr val="tx1"/>
                    </a:solidFill>
                    <a:latin typeface="Arial Narrow" panose="020B0606020202030204" pitchFamily="34" charset="0"/>
                  </a:defRPr>
                </a:pPr>
                <a:r>
                  <a:rPr lang="en-US" sz="1400" dirty="0" smtClean="0">
                    <a:solidFill>
                      <a:schemeClr val="tx1"/>
                    </a:solidFill>
                    <a:latin typeface="Arial Narrow" panose="020B0606020202030204" pitchFamily="34" charset="0"/>
                  </a:rPr>
                  <a:t>Fiscal Year</a:t>
                </a:r>
                <a:endParaRPr lang="en-US" sz="1400" dirty="0">
                  <a:solidFill>
                    <a:schemeClr val="tx1"/>
                  </a:solidFill>
                  <a:latin typeface="Arial Narrow" panose="020B0606020202030204" pitchFamily="34" charset="0"/>
                </a:endParaRPr>
              </a:p>
            </c:rich>
          </c:tx>
          <c:layout>
            <c:manualLayout>
              <c:xMode val="edge"/>
              <c:yMode val="edge"/>
              <c:x val="0.45160743095186501"/>
              <c:y val="0.92465216539290584"/>
            </c:manualLayout>
          </c:layout>
          <c:overlay val="0"/>
        </c:title>
        <c:numFmt formatCode="General" sourceLinked="1"/>
        <c:majorTickMark val="none"/>
        <c:minorTickMark val="none"/>
        <c:tickLblPos val="nextTo"/>
        <c:spPr>
          <a:ln w="50800">
            <a:solidFill>
              <a:srgbClr val="18436D"/>
            </a:solidFill>
          </a:ln>
        </c:spPr>
        <c:txPr>
          <a:bodyPr/>
          <a:lstStyle/>
          <a:p>
            <a:pPr>
              <a:defRPr sz="1200" b="1">
                <a:latin typeface="Arial Narrow" panose="020B0606020202030204" pitchFamily="34" charset="0"/>
              </a:defRPr>
            </a:pPr>
            <a:endParaRPr lang="en-US"/>
          </a:p>
        </c:txPr>
        <c:crossAx val="146857288"/>
        <c:crosses val="autoZero"/>
        <c:auto val="1"/>
        <c:lblAlgn val="ctr"/>
        <c:lblOffset val="100"/>
        <c:tickLblSkip val="4"/>
        <c:noMultiLvlLbl val="0"/>
      </c:catAx>
      <c:valAx>
        <c:axId val="146857288"/>
        <c:scaling>
          <c:orientation val="minMax"/>
          <c:max val="7.5000000000000053E-2"/>
          <c:min val="3.500000000000001E-2"/>
        </c:scaling>
        <c:delete val="0"/>
        <c:axPos val="l"/>
        <c:majorGridlines>
          <c:spPr>
            <a:ln>
              <a:noFill/>
            </a:ln>
          </c:spPr>
        </c:majorGridlines>
        <c:numFmt formatCode="0.0%" sourceLinked="0"/>
        <c:majorTickMark val="none"/>
        <c:minorTickMark val="none"/>
        <c:tickLblPos val="nextTo"/>
        <c:spPr>
          <a:ln>
            <a:noFill/>
          </a:ln>
        </c:spPr>
        <c:txPr>
          <a:bodyPr/>
          <a:lstStyle/>
          <a:p>
            <a:pPr>
              <a:defRPr sz="1200" b="1">
                <a:latin typeface="Arial Narrow" panose="020B0606020202030204" pitchFamily="34" charset="0"/>
              </a:defRPr>
            </a:pPr>
            <a:endParaRPr lang="en-US"/>
          </a:p>
        </c:txPr>
        <c:crossAx val="146856896"/>
        <c:crosses val="autoZero"/>
        <c:crossBetween val="midCat"/>
        <c:majorUnit val="5.000000000000001E-3"/>
      </c:valAx>
      <c:spPr>
        <a:solidFill>
          <a:schemeClr val="bg1"/>
        </a:solidFill>
        <a:ln>
          <a:solidFill>
            <a:schemeClr val="bg1">
              <a:lumMod val="85000"/>
            </a:schemeClr>
          </a:solidFill>
        </a:ln>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09509381255492E-2"/>
          <c:y val="3.5249999245763455E-2"/>
          <c:w val="0.92624949901611553"/>
          <c:h val="0.81701611903668037"/>
        </c:manualLayout>
      </c:layout>
      <c:barChart>
        <c:barDir val="col"/>
        <c:grouping val="clustered"/>
        <c:varyColors val="0"/>
        <c:ser>
          <c:idx val="0"/>
          <c:order val="0"/>
          <c:tx>
            <c:strRef>
              <c:f>Sheet1!$B$1</c:f>
              <c:strCache>
                <c:ptCount val="1"/>
                <c:pt idx="0">
                  <c:v>Column2</c:v>
                </c:pt>
              </c:strCache>
            </c:strRef>
          </c:tx>
          <c:invertIfNegative val="0"/>
          <c:dPt>
            <c:idx val="34"/>
            <c:invertIfNegative val="0"/>
            <c:bubble3D val="0"/>
            <c:spPr>
              <a:solidFill>
                <a:srgbClr val="00B050"/>
              </a:solidFill>
            </c:spPr>
          </c:dPt>
          <c:cat>
            <c:strRef>
              <c:f>Sheet1!$A$2:$A$51</c:f>
              <c:strCache>
                <c:ptCount val="50"/>
                <c:pt idx="0">
                  <c:v>Alaska</c:v>
                </c:pt>
                <c:pt idx="1">
                  <c:v>North Dakota</c:v>
                </c:pt>
                <c:pt idx="2">
                  <c:v>New York</c:v>
                </c:pt>
                <c:pt idx="3">
                  <c:v>Wyoming</c:v>
                </c:pt>
                <c:pt idx="4">
                  <c:v>Vermont</c:v>
                </c:pt>
                <c:pt idx="5">
                  <c:v>Maine</c:v>
                </c:pt>
                <c:pt idx="6">
                  <c:v>New Jersey</c:v>
                </c:pt>
                <c:pt idx="7">
                  <c:v>Minnesota</c:v>
                </c:pt>
                <c:pt idx="8">
                  <c:v>Wisconsin</c:v>
                </c:pt>
                <c:pt idx="9">
                  <c:v>West Virginia</c:v>
                </c:pt>
                <c:pt idx="10">
                  <c:v>California</c:v>
                </c:pt>
                <c:pt idx="11">
                  <c:v>Connecticut</c:v>
                </c:pt>
                <c:pt idx="12">
                  <c:v>Hawaii</c:v>
                </c:pt>
                <c:pt idx="13">
                  <c:v>Rhode Island</c:v>
                </c:pt>
                <c:pt idx="14">
                  <c:v>Delaware</c:v>
                </c:pt>
                <c:pt idx="15">
                  <c:v>Illinois</c:v>
                </c:pt>
                <c:pt idx="16">
                  <c:v>Iowa</c:v>
                </c:pt>
                <c:pt idx="17">
                  <c:v>Ohio</c:v>
                </c:pt>
                <c:pt idx="18">
                  <c:v>Pennsylvania</c:v>
                </c:pt>
                <c:pt idx="19">
                  <c:v>Nebraska</c:v>
                </c:pt>
                <c:pt idx="20">
                  <c:v>Massachusetts</c:v>
                </c:pt>
                <c:pt idx="21">
                  <c:v>Kansas</c:v>
                </c:pt>
                <c:pt idx="22">
                  <c:v>Michigan</c:v>
                </c:pt>
                <c:pt idx="23">
                  <c:v>New Mexico</c:v>
                </c:pt>
                <c:pt idx="24">
                  <c:v>Indiana</c:v>
                </c:pt>
                <c:pt idx="25">
                  <c:v>Arkansas</c:v>
                </c:pt>
                <c:pt idx="26">
                  <c:v>Kentucky</c:v>
                </c:pt>
                <c:pt idx="27">
                  <c:v>Nevada</c:v>
                </c:pt>
                <c:pt idx="28">
                  <c:v>Maryland</c:v>
                </c:pt>
                <c:pt idx="29">
                  <c:v>Colorado</c:v>
                </c:pt>
                <c:pt idx="30">
                  <c:v>Oregon</c:v>
                </c:pt>
                <c:pt idx="31">
                  <c:v>North Carolina</c:v>
                </c:pt>
                <c:pt idx="32">
                  <c:v>Mississippi</c:v>
                </c:pt>
                <c:pt idx="33">
                  <c:v>Utah</c:v>
                </c:pt>
                <c:pt idx="34">
                  <c:v>WASHINGTON</c:v>
                </c:pt>
                <c:pt idx="35">
                  <c:v>Montana</c:v>
                </c:pt>
                <c:pt idx="36">
                  <c:v>Louisiana</c:v>
                </c:pt>
                <c:pt idx="37">
                  <c:v>Arizona</c:v>
                </c:pt>
                <c:pt idx="38">
                  <c:v>Texas</c:v>
                </c:pt>
                <c:pt idx="39">
                  <c:v>Idaho</c:v>
                </c:pt>
                <c:pt idx="40">
                  <c:v>New Hampshire</c:v>
                </c:pt>
                <c:pt idx="41">
                  <c:v>Georgia</c:v>
                </c:pt>
                <c:pt idx="42">
                  <c:v>South Carolina</c:v>
                </c:pt>
                <c:pt idx="43">
                  <c:v>Florida</c:v>
                </c:pt>
                <c:pt idx="44">
                  <c:v>Virginia</c:v>
                </c:pt>
                <c:pt idx="45">
                  <c:v>Oklahoma</c:v>
                </c:pt>
                <c:pt idx="46">
                  <c:v>Missouri</c:v>
                </c:pt>
                <c:pt idx="47">
                  <c:v>Alabama</c:v>
                </c:pt>
                <c:pt idx="48">
                  <c:v>Tennessee</c:v>
                </c:pt>
                <c:pt idx="49">
                  <c:v>South Dakota</c:v>
                </c:pt>
              </c:strCache>
            </c:strRef>
          </c:cat>
          <c:val>
            <c:numRef>
              <c:f>Sheet1!$B$2:$B$51</c:f>
              <c:numCache>
                <c:formatCode>"$"#,##0.00</c:formatCode>
                <c:ptCount val="50"/>
                <c:pt idx="0">
                  <c:v>231.04223433242507</c:v>
                </c:pt>
                <c:pt idx="1">
                  <c:v>163.26965746775758</c:v>
                </c:pt>
                <c:pt idx="2">
                  <c:v>154.04378626682163</c:v>
                </c:pt>
                <c:pt idx="3">
                  <c:v>145.06405497196113</c:v>
                </c:pt>
                <c:pt idx="4">
                  <c:v>125.10434262948208</c:v>
                </c:pt>
                <c:pt idx="5">
                  <c:v>124.19764078367012</c:v>
                </c:pt>
                <c:pt idx="6">
                  <c:v>118.01761273303786</c:v>
                </c:pt>
                <c:pt idx="7">
                  <c:v>117.87939914917554</c:v>
                </c:pt>
                <c:pt idx="8">
                  <c:v>117.85324833728396</c:v>
                </c:pt>
                <c:pt idx="9">
                  <c:v>117.57709228824272</c:v>
                </c:pt>
                <c:pt idx="10">
                  <c:v>116.46900198015568</c:v>
                </c:pt>
                <c:pt idx="11">
                  <c:v>115.9586347427407</c:v>
                </c:pt>
                <c:pt idx="12">
                  <c:v>115.69704277415948</c:v>
                </c:pt>
                <c:pt idx="13">
                  <c:v>114.6260914690553</c:v>
                </c:pt>
                <c:pt idx="14">
                  <c:v>114.10703878054248</c:v>
                </c:pt>
                <c:pt idx="15">
                  <c:v>110.25301450182268</c:v>
                </c:pt>
                <c:pt idx="16">
                  <c:v>108.90151697775329</c:v>
                </c:pt>
                <c:pt idx="17">
                  <c:v>108.11301560223875</c:v>
                </c:pt>
                <c:pt idx="18">
                  <c:v>108.08300371510909</c:v>
                </c:pt>
                <c:pt idx="19">
                  <c:v>107.41598733131369</c:v>
                </c:pt>
                <c:pt idx="20">
                  <c:v>106.5431302021403</c:v>
                </c:pt>
                <c:pt idx="21">
                  <c:v>105.42303243335336</c:v>
                </c:pt>
                <c:pt idx="22">
                  <c:v>105.35796686540421</c:v>
                </c:pt>
                <c:pt idx="23">
                  <c:v>105.16405071370546</c:v>
                </c:pt>
                <c:pt idx="24">
                  <c:v>104.78465103438288</c:v>
                </c:pt>
                <c:pt idx="25">
                  <c:v>104.21593765711413</c:v>
                </c:pt>
                <c:pt idx="26">
                  <c:v>103.44757058693938</c:v>
                </c:pt>
                <c:pt idx="27">
                  <c:v>102.29562047450702</c:v>
                </c:pt>
                <c:pt idx="28">
                  <c:v>102.27202733164272</c:v>
                </c:pt>
                <c:pt idx="29">
                  <c:v>102.21230570069699</c:v>
                </c:pt>
                <c:pt idx="30">
                  <c:v>100.90444215614765</c:v>
                </c:pt>
                <c:pt idx="31">
                  <c:v>100.79840387996508</c:v>
                </c:pt>
                <c:pt idx="32">
                  <c:v>100.52564338933053</c:v>
                </c:pt>
                <c:pt idx="33">
                  <c:v>100.45623336291038</c:v>
                </c:pt>
                <c:pt idx="34">
                  <c:v>98.950082024025548</c:v>
                </c:pt>
                <c:pt idx="35">
                  <c:v>98.843444227005875</c:v>
                </c:pt>
                <c:pt idx="36">
                  <c:v>98.747466281482005</c:v>
                </c:pt>
                <c:pt idx="37">
                  <c:v>97.716752024908061</c:v>
                </c:pt>
                <c:pt idx="38">
                  <c:v>95.321288952778374</c:v>
                </c:pt>
                <c:pt idx="39">
                  <c:v>93.731403561126029</c:v>
                </c:pt>
                <c:pt idx="40">
                  <c:v>92.542540031014241</c:v>
                </c:pt>
                <c:pt idx="41">
                  <c:v>92.108434590430207</c:v>
                </c:pt>
                <c:pt idx="42">
                  <c:v>91.323370720816499</c:v>
                </c:pt>
                <c:pt idx="43">
                  <c:v>90.609941101493703</c:v>
                </c:pt>
                <c:pt idx="44">
                  <c:v>90.557722043063748</c:v>
                </c:pt>
                <c:pt idx="45">
                  <c:v>90.204094660868648</c:v>
                </c:pt>
                <c:pt idx="46">
                  <c:v>88.616512519738322</c:v>
                </c:pt>
                <c:pt idx="47">
                  <c:v>86.534486413687318</c:v>
                </c:pt>
                <c:pt idx="48">
                  <c:v>85.856703749707478</c:v>
                </c:pt>
                <c:pt idx="49">
                  <c:v>83.497927364969371</c:v>
                </c:pt>
              </c:numCache>
            </c:numRef>
          </c:val>
        </c:ser>
        <c:dLbls>
          <c:showLegendKey val="0"/>
          <c:showVal val="0"/>
          <c:showCatName val="0"/>
          <c:showSerName val="0"/>
          <c:showPercent val="0"/>
          <c:showBubbleSize val="0"/>
        </c:dLbls>
        <c:gapWidth val="90"/>
        <c:axId val="146858072"/>
        <c:axId val="146858464"/>
      </c:barChart>
      <c:catAx>
        <c:axId val="146858072"/>
        <c:scaling>
          <c:orientation val="minMax"/>
        </c:scaling>
        <c:delete val="0"/>
        <c:axPos val="b"/>
        <c:numFmt formatCode="General" sourceLinked="0"/>
        <c:majorTickMark val="none"/>
        <c:minorTickMark val="none"/>
        <c:tickLblPos val="nextTo"/>
        <c:txPr>
          <a:bodyPr/>
          <a:lstStyle/>
          <a:p>
            <a:pPr>
              <a:defRPr sz="800" b="0">
                <a:latin typeface="Arial Narrow" panose="020B0606020202030204" pitchFamily="34" charset="0"/>
              </a:defRPr>
            </a:pPr>
            <a:endParaRPr lang="en-US"/>
          </a:p>
        </c:txPr>
        <c:crossAx val="146858464"/>
        <c:crosses val="autoZero"/>
        <c:auto val="1"/>
        <c:lblAlgn val="ctr"/>
        <c:lblOffset val="100"/>
        <c:noMultiLvlLbl val="0"/>
      </c:catAx>
      <c:valAx>
        <c:axId val="146858464"/>
        <c:scaling>
          <c:orientation val="minMax"/>
          <c:max val="235"/>
          <c:min val="50"/>
        </c:scaling>
        <c:delete val="0"/>
        <c:axPos val="l"/>
        <c:majorGridlines>
          <c:spPr>
            <a:ln w="6350">
              <a:noFill/>
            </a:ln>
            <a:effectLst>
              <a:outerShdw blurRad="50800" dist="50800" dir="5400000" algn="ctr" rotWithShape="0">
                <a:schemeClr val="bg1">
                  <a:lumMod val="85000"/>
                </a:schemeClr>
              </a:outerShdw>
            </a:effectLst>
          </c:spPr>
        </c:majorGridlines>
        <c:numFmt formatCode="&quot;$&quot;#,##0" sourceLinked="0"/>
        <c:majorTickMark val="none"/>
        <c:minorTickMark val="none"/>
        <c:tickLblPos val="nextTo"/>
        <c:spPr>
          <a:ln>
            <a:solidFill>
              <a:schemeClr val="bg1">
                <a:lumMod val="85000"/>
              </a:schemeClr>
            </a:solidFill>
          </a:ln>
        </c:spPr>
        <c:txPr>
          <a:bodyPr/>
          <a:lstStyle/>
          <a:p>
            <a:pPr>
              <a:defRPr sz="1100">
                <a:latin typeface="Arial Narrow" panose="020B0606020202030204" pitchFamily="34" charset="0"/>
              </a:defRPr>
            </a:pPr>
            <a:endParaRPr lang="en-US"/>
          </a:p>
        </c:txPr>
        <c:crossAx val="146858072"/>
        <c:crosses val="autoZero"/>
        <c:crossBetween val="between"/>
      </c:valAx>
      <c:spPr>
        <a:ln>
          <a:solidFill>
            <a:schemeClr val="bg1">
              <a:lumMod val="85000"/>
            </a:schemeClr>
          </a:solidFill>
        </a:ln>
      </c:spPr>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0.07759</cdr:x>
      <cdr:y>0.63263</cdr:y>
    </cdr:from>
    <cdr:to>
      <cdr:x>0.25</cdr:x>
      <cdr:y>0.67684</cdr:y>
    </cdr:to>
    <cdr:sp macro="" textlink="">
      <cdr:nvSpPr>
        <cdr:cNvPr id="2" name="TextBox 1"/>
        <cdr:cNvSpPr txBox="1"/>
      </cdr:nvSpPr>
      <cdr:spPr>
        <a:xfrm xmlns:a="http://schemas.openxmlformats.org/drawingml/2006/main">
          <a:off x="685800" y="4361610"/>
          <a:ext cx="1523998"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latin typeface="Arial Narrow" panose="020B0606020202030204" pitchFamily="34" charset="0"/>
            </a:rPr>
            <a:t>$760 million</a:t>
          </a:r>
        </a:p>
      </cdr:txBody>
    </cdr:sp>
  </cdr:relSizeAnchor>
  <cdr:relSizeAnchor xmlns:cdr="http://schemas.openxmlformats.org/drawingml/2006/chartDrawing">
    <cdr:from>
      <cdr:x>0.30172</cdr:x>
      <cdr:y>0.47056</cdr:y>
    </cdr:from>
    <cdr:to>
      <cdr:x>0.47414</cdr:x>
      <cdr:y>0.52944</cdr:y>
    </cdr:to>
    <cdr:sp macro="" textlink="">
      <cdr:nvSpPr>
        <cdr:cNvPr id="3" name="TextBox 1"/>
        <cdr:cNvSpPr txBox="1"/>
      </cdr:nvSpPr>
      <cdr:spPr>
        <a:xfrm xmlns:a="http://schemas.openxmlformats.org/drawingml/2006/main">
          <a:off x="2666999" y="3244204"/>
          <a:ext cx="1523999" cy="4060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latin typeface="Arial Narrow" panose="020B0606020202030204" pitchFamily="34" charset="0"/>
            </a:rPr>
            <a:t>$1.3 billion</a:t>
          </a:r>
        </a:p>
      </cdr:txBody>
    </cdr:sp>
  </cdr:relSizeAnchor>
  <cdr:relSizeAnchor xmlns:cdr="http://schemas.openxmlformats.org/drawingml/2006/chartDrawing">
    <cdr:from>
      <cdr:x>0.52586</cdr:x>
      <cdr:y>0.33112</cdr:y>
    </cdr:from>
    <cdr:to>
      <cdr:x>0.69828</cdr:x>
      <cdr:y>0.39001</cdr:y>
    </cdr:to>
    <cdr:sp macro="" textlink="">
      <cdr:nvSpPr>
        <cdr:cNvPr id="4" name="TextBox 1"/>
        <cdr:cNvSpPr txBox="1"/>
      </cdr:nvSpPr>
      <cdr:spPr>
        <a:xfrm xmlns:a="http://schemas.openxmlformats.org/drawingml/2006/main">
          <a:off x="4648200" y="2282876"/>
          <a:ext cx="1524000" cy="406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latin typeface="Arial Narrow" panose="020B0606020202030204" pitchFamily="34" charset="0"/>
            </a:rPr>
            <a:t>$1.7 billion</a:t>
          </a:r>
        </a:p>
      </cdr:txBody>
    </cdr:sp>
  </cdr:relSizeAnchor>
  <cdr:relSizeAnchor xmlns:cdr="http://schemas.openxmlformats.org/drawingml/2006/chartDrawing">
    <cdr:from>
      <cdr:x>0.75</cdr:x>
      <cdr:y>0.23822</cdr:y>
    </cdr:from>
    <cdr:to>
      <cdr:x>0.92241</cdr:x>
      <cdr:y>0.29711</cdr:y>
    </cdr:to>
    <cdr:sp macro="" textlink="">
      <cdr:nvSpPr>
        <cdr:cNvPr id="5" name="TextBox 1"/>
        <cdr:cNvSpPr txBox="1"/>
      </cdr:nvSpPr>
      <cdr:spPr>
        <a:xfrm xmlns:a="http://schemas.openxmlformats.org/drawingml/2006/main">
          <a:off x="6629399" y="1642373"/>
          <a:ext cx="1524000" cy="4060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latin typeface="Arial Narrow" panose="020B0606020202030204" pitchFamily="34" charset="0"/>
            </a:rPr>
            <a:t>$2 billion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9"/>
            <a:ext cx="3067374" cy="468960"/>
          </a:xfrm>
          <a:prstGeom prst="rect">
            <a:avLst/>
          </a:prstGeom>
        </p:spPr>
        <p:txBody>
          <a:bodyPr vert="horz" lIns="92601" tIns="46301" rIns="92601" bIns="46301" rtlCol="0"/>
          <a:lstStyle>
            <a:lvl1pPr algn="l">
              <a:defRPr sz="1200"/>
            </a:lvl1pPr>
          </a:lstStyle>
          <a:p>
            <a:endParaRPr lang="en-US"/>
          </a:p>
        </p:txBody>
      </p:sp>
      <p:sp>
        <p:nvSpPr>
          <p:cNvPr id="3" name="Date Placeholder 2"/>
          <p:cNvSpPr>
            <a:spLocks noGrp="1"/>
          </p:cNvSpPr>
          <p:nvPr>
            <p:ph type="dt" sz="quarter" idx="1"/>
          </p:nvPr>
        </p:nvSpPr>
        <p:spPr>
          <a:xfrm>
            <a:off x="4008108" y="9"/>
            <a:ext cx="3067374" cy="468960"/>
          </a:xfrm>
          <a:prstGeom prst="rect">
            <a:avLst/>
          </a:prstGeom>
        </p:spPr>
        <p:txBody>
          <a:bodyPr vert="horz" lIns="92601" tIns="46301" rIns="92601" bIns="46301" rtlCol="0"/>
          <a:lstStyle>
            <a:lvl1pPr algn="r">
              <a:defRPr sz="1200"/>
            </a:lvl1pPr>
          </a:lstStyle>
          <a:p>
            <a:fld id="{044412F2-E4DC-4F36-8BE4-93A6812F64A2}" type="datetimeFigureOut">
              <a:rPr lang="en-US" smtClean="0"/>
              <a:t>10/17/2014</a:t>
            </a:fld>
            <a:endParaRPr lang="en-US"/>
          </a:p>
        </p:txBody>
      </p:sp>
      <p:sp>
        <p:nvSpPr>
          <p:cNvPr id="4" name="Footer Placeholder 3"/>
          <p:cNvSpPr>
            <a:spLocks noGrp="1"/>
          </p:cNvSpPr>
          <p:nvPr>
            <p:ph type="ftr" sz="quarter" idx="2"/>
          </p:nvPr>
        </p:nvSpPr>
        <p:spPr>
          <a:xfrm>
            <a:off x="9" y="8892513"/>
            <a:ext cx="3067374" cy="468960"/>
          </a:xfrm>
          <a:prstGeom prst="rect">
            <a:avLst/>
          </a:prstGeom>
        </p:spPr>
        <p:txBody>
          <a:bodyPr vert="horz" lIns="92601" tIns="46301" rIns="92601" bIns="46301" rtlCol="0" anchor="b"/>
          <a:lstStyle>
            <a:lvl1pPr algn="l">
              <a:defRPr sz="1200"/>
            </a:lvl1pPr>
          </a:lstStyle>
          <a:p>
            <a:endParaRPr lang="en-US"/>
          </a:p>
        </p:txBody>
      </p:sp>
      <p:sp>
        <p:nvSpPr>
          <p:cNvPr id="5" name="Slide Number Placeholder 4"/>
          <p:cNvSpPr>
            <a:spLocks noGrp="1"/>
          </p:cNvSpPr>
          <p:nvPr>
            <p:ph type="sldNum" sz="quarter" idx="3"/>
          </p:nvPr>
        </p:nvSpPr>
        <p:spPr>
          <a:xfrm>
            <a:off x="4008108" y="8892513"/>
            <a:ext cx="3067374" cy="468960"/>
          </a:xfrm>
          <a:prstGeom prst="rect">
            <a:avLst/>
          </a:prstGeom>
        </p:spPr>
        <p:txBody>
          <a:bodyPr vert="horz" lIns="92601" tIns="46301" rIns="92601" bIns="46301" rtlCol="0" anchor="b"/>
          <a:lstStyle>
            <a:lvl1pPr algn="r">
              <a:defRPr sz="1200"/>
            </a:lvl1pPr>
          </a:lstStyle>
          <a:p>
            <a:fld id="{F1610F78-884E-4EEA-BDD2-DE1A4D7C743B}" type="slidenum">
              <a:rPr lang="en-US" smtClean="0"/>
              <a:t>‹#›</a:t>
            </a:fld>
            <a:endParaRPr lang="en-US"/>
          </a:p>
        </p:txBody>
      </p:sp>
    </p:spTree>
    <p:extLst>
      <p:ext uri="{BB962C8B-B14F-4D97-AF65-F5344CB8AC3E}">
        <p14:creationId xmlns:p14="http://schemas.microsoft.com/office/powerpoint/2010/main" val="162290456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5"/>
            <a:ext cx="3066733" cy="468154"/>
          </a:xfrm>
          <a:prstGeom prst="rect">
            <a:avLst/>
          </a:prstGeom>
        </p:spPr>
        <p:txBody>
          <a:bodyPr vert="horz" lIns="93474" tIns="46737" rIns="93474" bIns="46737" rtlCol="0"/>
          <a:lstStyle>
            <a:lvl1pPr algn="l">
              <a:defRPr sz="1200"/>
            </a:lvl1pPr>
          </a:lstStyle>
          <a:p>
            <a:endParaRPr lang="en-US"/>
          </a:p>
        </p:txBody>
      </p:sp>
      <p:sp>
        <p:nvSpPr>
          <p:cNvPr id="3" name="Date Placeholder 2"/>
          <p:cNvSpPr>
            <a:spLocks noGrp="1"/>
          </p:cNvSpPr>
          <p:nvPr>
            <p:ph type="dt" idx="1"/>
          </p:nvPr>
        </p:nvSpPr>
        <p:spPr>
          <a:xfrm>
            <a:off x="4008705" y="15"/>
            <a:ext cx="3066733" cy="468154"/>
          </a:xfrm>
          <a:prstGeom prst="rect">
            <a:avLst/>
          </a:prstGeom>
        </p:spPr>
        <p:txBody>
          <a:bodyPr vert="horz" lIns="93474" tIns="46737" rIns="93474" bIns="46737" rtlCol="0"/>
          <a:lstStyle>
            <a:lvl1pPr algn="r">
              <a:defRPr sz="1200"/>
            </a:lvl1pPr>
          </a:lstStyle>
          <a:p>
            <a:fld id="{12BECC24-10AB-4C68-885C-05A9646A2150}" type="datetimeFigureOut">
              <a:rPr lang="en-US" smtClean="0"/>
              <a:t>10/17/2014</a:t>
            </a:fld>
            <a:endParaRPr lang="en-US"/>
          </a:p>
        </p:txBody>
      </p:sp>
      <p:sp>
        <p:nvSpPr>
          <p:cNvPr id="4" name="Slide Image Placeholder 3"/>
          <p:cNvSpPr>
            <a:spLocks noGrp="1" noRot="1" noChangeAspect="1"/>
          </p:cNvSpPr>
          <p:nvPr>
            <p:ph type="sldImg" idx="2"/>
          </p:nvPr>
        </p:nvSpPr>
        <p:spPr>
          <a:xfrm>
            <a:off x="1200150" y="704850"/>
            <a:ext cx="4678363" cy="3509963"/>
          </a:xfrm>
          <a:prstGeom prst="rect">
            <a:avLst/>
          </a:prstGeom>
          <a:noFill/>
          <a:ln w="12700">
            <a:solidFill>
              <a:prstClr val="black"/>
            </a:solidFill>
          </a:ln>
        </p:spPr>
        <p:txBody>
          <a:bodyPr vert="horz" lIns="93474" tIns="46737" rIns="93474" bIns="46737" rtlCol="0" anchor="ctr"/>
          <a:lstStyle/>
          <a:p>
            <a:endParaRPr lang="en-US"/>
          </a:p>
        </p:txBody>
      </p:sp>
      <p:sp>
        <p:nvSpPr>
          <p:cNvPr id="5" name="Notes Placeholder 4"/>
          <p:cNvSpPr>
            <a:spLocks noGrp="1"/>
          </p:cNvSpPr>
          <p:nvPr>
            <p:ph type="body" sz="quarter" idx="3"/>
          </p:nvPr>
        </p:nvSpPr>
        <p:spPr>
          <a:xfrm>
            <a:off x="707708" y="4447475"/>
            <a:ext cx="5661660" cy="4213384"/>
          </a:xfrm>
          <a:prstGeom prst="rect">
            <a:avLst/>
          </a:prstGeom>
        </p:spPr>
        <p:txBody>
          <a:bodyPr vert="horz" lIns="93474" tIns="46737" rIns="93474" bIns="467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311"/>
            <a:ext cx="3066733" cy="468154"/>
          </a:xfrm>
          <a:prstGeom prst="rect">
            <a:avLst/>
          </a:prstGeom>
        </p:spPr>
        <p:txBody>
          <a:bodyPr vert="horz" lIns="93474" tIns="46737" rIns="93474" bIns="46737"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311"/>
            <a:ext cx="3066733" cy="468154"/>
          </a:xfrm>
          <a:prstGeom prst="rect">
            <a:avLst/>
          </a:prstGeom>
        </p:spPr>
        <p:txBody>
          <a:bodyPr vert="horz" lIns="93474" tIns="46737" rIns="93474" bIns="46737" rtlCol="0" anchor="b"/>
          <a:lstStyle>
            <a:lvl1pPr algn="r">
              <a:defRPr sz="1200"/>
            </a:lvl1pPr>
          </a:lstStyle>
          <a:p>
            <a:fld id="{E30E955C-EC8F-4C6F-BA26-1ED8BA53ACE2}" type="slidenum">
              <a:rPr lang="en-US" smtClean="0"/>
              <a:t>‹#›</a:t>
            </a:fld>
            <a:endParaRPr lang="en-US"/>
          </a:p>
        </p:txBody>
      </p:sp>
    </p:spTree>
    <p:extLst>
      <p:ext uri="{BB962C8B-B14F-4D97-AF65-F5344CB8AC3E}">
        <p14:creationId xmlns:p14="http://schemas.microsoft.com/office/powerpoint/2010/main" val="318875694"/>
      </p:ext>
    </p:extLst>
  </p:cSld>
  <p:clrMap bg1="lt1" tx1="dk1" bg2="lt2" tx2="dk2" accent1="accent1" accent2="accent2" accent3="accent3" accent4="accent4" accent5="accent5" accent6="accent6" hlink="hlink" folHlink="folHlink"/>
  <p:hf sldNum="0" hdr="0" ftr="0"/>
  <p:notesStyle>
    <a:lvl1pPr marL="0" algn="l" defTabSz="913128" rtl="0" eaLnBrk="1" latinLnBrk="0" hangingPunct="1">
      <a:defRPr sz="1200" kern="1200">
        <a:solidFill>
          <a:schemeClr val="tx1"/>
        </a:solidFill>
        <a:latin typeface="+mn-lt"/>
        <a:ea typeface="+mn-ea"/>
        <a:cs typeface="+mn-cs"/>
      </a:defRPr>
    </a:lvl1pPr>
    <a:lvl2pPr marL="456565" algn="l" defTabSz="913128" rtl="0" eaLnBrk="1" latinLnBrk="0" hangingPunct="1">
      <a:defRPr sz="1200" kern="1200">
        <a:solidFill>
          <a:schemeClr val="tx1"/>
        </a:solidFill>
        <a:latin typeface="+mn-lt"/>
        <a:ea typeface="+mn-ea"/>
        <a:cs typeface="+mn-cs"/>
      </a:defRPr>
    </a:lvl2pPr>
    <a:lvl3pPr marL="913128" algn="l" defTabSz="913128" rtl="0" eaLnBrk="1" latinLnBrk="0" hangingPunct="1">
      <a:defRPr sz="1200" kern="1200">
        <a:solidFill>
          <a:schemeClr val="tx1"/>
        </a:solidFill>
        <a:latin typeface="+mn-lt"/>
        <a:ea typeface="+mn-ea"/>
        <a:cs typeface="+mn-cs"/>
      </a:defRPr>
    </a:lvl3pPr>
    <a:lvl4pPr marL="1369691" algn="l" defTabSz="913128" rtl="0" eaLnBrk="1" latinLnBrk="0" hangingPunct="1">
      <a:defRPr sz="1200" kern="1200">
        <a:solidFill>
          <a:schemeClr val="tx1"/>
        </a:solidFill>
        <a:latin typeface="+mn-lt"/>
        <a:ea typeface="+mn-ea"/>
        <a:cs typeface="+mn-cs"/>
      </a:defRPr>
    </a:lvl4pPr>
    <a:lvl5pPr marL="1826256" algn="l" defTabSz="913128" rtl="0" eaLnBrk="1" latinLnBrk="0" hangingPunct="1">
      <a:defRPr sz="1200" kern="1200">
        <a:solidFill>
          <a:schemeClr val="tx1"/>
        </a:solidFill>
        <a:latin typeface="+mn-lt"/>
        <a:ea typeface="+mn-ea"/>
        <a:cs typeface="+mn-cs"/>
      </a:defRPr>
    </a:lvl5pPr>
    <a:lvl6pPr marL="2282822" algn="l" defTabSz="913128" rtl="0" eaLnBrk="1" latinLnBrk="0" hangingPunct="1">
      <a:defRPr sz="1200" kern="1200">
        <a:solidFill>
          <a:schemeClr val="tx1"/>
        </a:solidFill>
        <a:latin typeface="+mn-lt"/>
        <a:ea typeface="+mn-ea"/>
        <a:cs typeface="+mn-cs"/>
      </a:defRPr>
    </a:lvl6pPr>
    <a:lvl7pPr marL="2739385" algn="l" defTabSz="913128" rtl="0" eaLnBrk="1" latinLnBrk="0" hangingPunct="1">
      <a:defRPr sz="1200" kern="1200">
        <a:solidFill>
          <a:schemeClr val="tx1"/>
        </a:solidFill>
        <a:latin typeface="+mn-lt"/>
        <a:ea typeface="+mn-ea"/>
        <a:cs typeface="+mn-cs"/>
      </a:defRPr>
    </a:lvl7pPr>
    <a:lvl8pPr marL="3195949" algn="l" defTabSz="913128" rtl="0" eaLnBrk="1" latinLnBrk="0" hangingPunct="1">
      <a:defRPr sz="1200" kern="1200">
        <a:solidFill>
          <a:schemeClr val="tx1"/>
        </a:solidFill>
        <a:latin typeface="+mn-lt"/>
        <a:ea typeface="+mn-ea"/>
        <a:cs typeface="+mn-cs"/>
      </a:defRPr>
    </a:lvl8pPr>
    <a:lvl9pPr marL="3652511" algn="l" defTabSz="91312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819DCAB-D273-44A1-B964-70124C01C0DF}" type="datetime1">
              <a:rPr lang="en-US" smtClean="0"/>
              <a:t>10/17/2014</a:t>
            </a:fld>
            <a:endParaRPr lang="en-US" dirty="0"/>
          </a:p>
        </p:txBody>
      </p:sp>
    </p:spTree>
    <p:extLst>
      <p:ext uri="{BB962C8B-B14F-4D97-AF65-F5344CB8AC3E}">
        <p14:creationId xmlns:p14="http://schemas.microsoft.com/office/powerpoint/2010/main" val="936264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49F64E48-0FDB-4ACF-B011-2CA2BC7E3A36}" type="datetime1">
              <a:rPr lang="en-US" smtClean="0"/>
              <a:t>10/17/2014</a:t>
            </a:fld>
            <a:endParaRPr lang="en-US" dirty="0"/>
          </a:p>
        </p:txBody>
      </p:sp>
    </p:spTree>
    <p:extLst>
      <p:ext uri="{BB962C8B-B14F-4D97-AF65-F5344CB8AC3E}">
        <p14:creationId xmlns:p14="http://schemas.microsoft.com/office/powerpoint/2010/main" val="3828403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6B6D0-BF3E-4F5C-B3A5-E9597627C61B}" type="slidenum">
              <a:rPr lang="en-US" smtClean="0"/>
              <a:t>13</a:t>
            </a:fld>
            <a:endParaRPr lang="en-US"/>
          </a:p>
        </p:txBody>
      </p:sp>
    </p:spTree>
    <p:extLst>
      <p:ext uri="{BB962C8B-B14F-4D97-AF65-F5344CB8AC3E}">
        <p14:creationId xmlns:p14="http://schemas.microsoft.com/office/powerpoint/2010/main" val="175253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fld id="{240E85DE-A37D-49AD-8FCB-683DAEEB2DCE}" type="datetime1">
              <a:rPr lang="en-US" smtClean="0"/>
              <a:t>10/17/2014</a:t>
            </a:fld>
            <a:endParaRPr lang="en-US"/>
          </a:p>
        </p:txBody>
      </p:sp>
    </p:spTree>
    <p:extLst>
      <p:ext uri="{BB962C8B-B14F-4D97-AF65-F5344CB8AC3E}">
        <p14:creationId xmlns:p14="http://schemas.microsoft.com/office/powerpoint/2010/main" val="2877496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r>
              <a:rPr lang="en-US" dirty="0"/>
              <a:t>In 2011 (most recent data), Washington ranked 21st in per capita state and local tax collections ($4,213), down from 16th in 2008. And we are below the national average ($4335).</a:t>
            </a:r>
          </a:p>
          <a:p>
            <a:endParaRPr lang="en-US" dirty="0"/>
          </a:p>
          <a:p>
            <a:pPr defTabSz="925806">
              <a:defRPr/>
            </a:pPr>
            <a:r>
              <a:rPr lang="en-US" dirty="0"/>
              <a:t>In 2011, Washington ranked 37 in state and local taxes "as a percent of gross state domestic product" -- down from 34th in 2008.</a:t>
            </a:r>
          </a:p>
          <a:p>
            <a:r>
              <a:rPr lang="en-US" dirty="0"/>
              <a:t> </a:t>
            </a:r>
          </a:p>
          <a:p>
            <a:r>
              <a:rPr lang="en-US" dirty="0"/>
              <a:t>We rank 27th in per capita property tax collections ($1,286) and are below the national average ($1,436).</a:t>
            </a:r>
          </a:p>
          <a:p>
            <a:r>
              <a:rPr lang="en-US" dirty="0"/>
              <a:t> </a:t>
            </a:r>
          </a:p>
          <a:p>
            <a:r>
              <a:rPr lang="en-US" dirty="0"/>
              <a:t>We rank 1st in per capita state and local sales tax collections.</a:t>
            </a:r>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15</a:t>
            </a:fld>
            <a:endParaRPr lang="en-US"/>
          </a:p>
        </p:txBody>
      </p:sp>
    </p:spTree>
    <p:extLst>
      <p:ext uri="{BB962C8B-B14F-4D97-AF65-F5344CB8AC3E}">
        <p14:creationId xmlns:p14="http://schemas.microsoft.com/office/powerpoint/2010/main" val="3267845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6D4CF789-6071-40FF-9D56-7948160F11B8}" type="datetime1">
              <a:rPr lang="en-US" smtClean="0"/>
              <a:t>10/17/2014</a:t>
            </a:fld>
            <a:endParaRPr lang="en-US" dirty="0"/>
          </a:p>
        </p:txBody>
      </p:sp>
    </p:spTree>
    <p:extLst>
      <p:ext uri="{BB962C8B-B14F-4D97-AF65-F5344CB8AC3E}">
        <p14:creationId xmlns:p14="http://schemas.microsoft.com/office/powerpoint/2010/main" val="2345312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smtClean="0"/>
          </a:p>
          <a:p>
            <a:endParaRPr lang="en-US" dirty="0"/>
          </a:p>
        </p:txBody>
      </p:sp>
      <p:sp>
        <p:nvSpPr>
          <p:cNvPr id="5" name="Date Placeholder 4"/>
          <p:cNvSpPr>
            <a:spLocks noGrp="1"/>
          </p:cNvSpPr>
          <p:nvPr>
            <p:ph type="dt" idx="11"/>
          </p:nvPr>
        </p:nvSpPr>
        <p:spPr/>
        <p:txBody>
          <a:bodyPr/>
          <a:lstStyle/>
          <a:p>
            <a:fld id="{9F88F6EA-6739-4E06-9623-6120EDB80E9C}" type="datetime1">
              <a:rPr lang="en-US" smtClean="0"/>
              <a:t>10/17/2014</a:t>
            </a:fld>
            <a:endParaRPr lang="en-US" dirty="0"/>
          </a:p>
        </p:txBody>
      </p:sp>
    </p:spTree>
    <p:extLst>
      <p:ext uri="{BB962C8B-B14F-4D97-AF65-F5344CB8AC3E}">
        <p14:creationId xmlns:p14="http://schemas.microsoft.com/office/powerpoint/2010/main" val="1780456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DC538750-C771-42FB-AE15-9F975A27FCA7}" type="datetime1">
              <a:rPr lang="en-US" smtClean="0"/>
              <a:t>10/17/2014</a:t>
            </a:fld>
            <a:endParaRPr lang="en-US" dirty="0"/>
          </a:p>
        </p:txBody>
      </p:sp>
    </p:spTree>
    <p:extLst>
      <p:ext uri="{BB962C8B-B14F-4D97-AF65-F5344CB8AC3E}">
        <p14:creationId xmlns:p14="http://schemas.microsoft.com/office/powerpoint/2010/main" val="3776427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0CE817C-BDE3-4665-A546-2C15A7623B34}" type="datetime1">
              <a:rPr lang="en-US" smtClean="0"/>
              <a:t>10/17/2014</a:t>
            </a:fld>
            <a:endParaRPr lang="en-US" dirty="0"/>
          </a:p>
        </p:txBody>
      </p:sp>
    </p:spTree>
    <p:extLst>
      <p:ext uri="{BB962C8B-B14F-4D97-AF65-F5344CB8AC3E}">
        <p14:creationId xmlns:p14="http://schemas.microsoft.com/office/powerpoint/2010/main" val="116177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A089B51-8C5A-4F40-9978-BF77D24DA10F}" type="datetime1">
              <a:rPr lang="en-US" smtClean="0"/>
              <a:t>10/17/2014</a:t>
            </a:fld>
            <a:endParaRPr lang="en-US" dirty="0"/>
          </a:p>
        </p:txBody>
      </p:sp>
    </p:spTree>
    <p:extLst>
      <p:ext uri="{BB962C8B-B14F-4D97-AF65-F5344CB8AC3E}">
        <p14:creationId xmlns:p14="http://schemas.microsoft.com/office/powerpoint/2010/main" val="79208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4850"/>
            <a:ext cx="4678363" cy="3509963"/>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BB4D6489-C554-4754-BB10-1C72DD4DBE7F}" type="datetime1">
              <a:rPr lang="en-US" smtClean="0"/>
              <a:t>10/17/2014</a:t>
            </a:fld>
            <a:endParaRPr lang="en-US" dirty="0"/>
          </a:p>
        </p:txBody>
      </p:sp>
    </p:spTree>
    <p:extLst>
      <p:ext uri="{BB962C8B-B14F-4D97-AF65-F5344CB8AC3E}">
        <p14:creationId xmlns:p14="http://schemas.microsoft.com/office/powerpoint/2010/main" val="236957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115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CBCB0FA5-61B6-4BC5-AF07-D7E017855E82}" type="datetime1">
              <a:rPr lang="en-US" smtClean="0">
                <a:solidFill>
                  <a:prstClr val="black"/>
                </a:solidFill>
              </a:rPr>
              <a:pPr/>
              <a:t>10/17/2014</a:t>
            </a:fld>
            <a:endParaRPr lang="en-US" dirty="0">
              <a:solidFill>
                <a:prstClr val="black"/>
              </a:solidFill>
            </a:endParaRPr>
          </a:p>
        </p:txBody>
      </p:sp>
    </p:spTree>
    <p:extLst>
      <p:ext uri="{BB962C8B-B14F-4D97-AF65-F5344CB8AC3E}">
        <p14:creationId xmlns:p14="http://schemas.microsoft.com/office/powerpoint/2010/main" val="3582457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normAutofit fontScale="62500" lnSpcReduction="20000"/>
          </a:bodyPr>
          <a:lstStyle/>
          <a:p>
            <a:r>
              <a:rPr lang="en-US" sz="1800" dirty="0"/>
              <a:t>As we look to where future cuts will be applied, we have to take into consideration which programs have strings attached that limit our ability to reduce spending.</a:t>
            </a:r>
          </a:p>
          <a:p>
            <a:endParaRPr lang="en-US" sz="1800" dirty="0"/>
          </a:p>
          <a:p>
            <a:r>
              <a:rPr lang="en-US" sz="1800" dirty="0"/>
              <a:t>This biennium, we estimate 70% of the state budget is “protected.” In some cases, we are able to achieve limited, selected cuts to protected programs, but must do so with an almost surgical precision, given the potential for legal challenges and need to maintain Maintenance of Effort -- or federal -- requirements.</a:t>
            </a:r>
          </a:p>
          <a:p>
            <a:endParaRPr lang="en-US" sz="1800" dirty="0"/>
          </a:p>
          <a:p>
            <a:r>
              <a:rPr lang="en-US" sz="1800" dirty="0"/>
              <a:t>This slide identifies parts of the budget that we consider “protected.” Protected items include:</a:t>
            </a:r>
          </a:p>
          <a:p>
            <a:pPr lvl="2" indent="-471804">
              <a:buFont typeface="Arial" pitchFamily="34" charset="0"/>
              <a:buChar char="•"/>
            </a:pPr>
            <a:r>
              <a:rPr lang="en-US" sz="1800" dirty="0"/>
              <a:t>Basic education – protected by the state Constitution</a:t>
            </a:r>
          </a:p>
          <a:p>
            <a:pPr lvl="2" indent="-471804">
              <a:buFont typeface="Arial" pitchFamily="34" charset="0"/>
              <a:buChar char="•"/>
            </a:pPr>
            <a:r>
              <a:rPr lang="en-US" sz="1800" dirty="0"/>
              <a:t>Debt service and pensions – protected by bond covenants and long-term funding obligations.</a:t>
            </a:r>
          </a:p>
          <a:p>
            <a:pPr lvl="2" indent="-471804">
              <a:buFont typeface="Arial" pitchFamily="34" charset="0"/>
              <a:buChar char="•"/>
            </a:pPr>
            <a:r>
              <a:rPr lang="en-US" sz="1800" dirty="0"/>
              <a:t>Mandatory federal entitlements “Medicaid and foster care” – If we take federal funding for these programs, we are required to follow federal laws and regulations that prescribe program design, benefit eligibility, and in some cases, rates paid.</a:t>
            </a:r>
          </a:p>
          <a:p>
            <a:pPr lvl="2" indent="-471804">
              <a:buFont typeface="Arial" pitchFamily="34" charset="0"/>
              <a:buChar char="•"/>
            </a:pPr>
            <a:r>
              <a:rPr lang="en-US" sz="1800" dirty="0"/>
              <a:t>Higher education – This year, higher education joined the “protected” category when the state took Recovery Act funds. State spending in this area must remain at a specified level while we use Recovery Act funds to avoid deeper cuts.</a:t>
            </a:r>
          </a:p>
          <a:p>
            <a:pPr lvl="2" indent="-471804">
              <a:buFont typeface="Arial" pitchFamily="34" charset="0"/>
              <a:buChar char="•"/>
            </a:pPr>
            <a:endParaRPr lang="en-US" sz="1800" dirty="0"/>
          </a:p>
          <a:p>
            <a:pPr lvl="1" indent="-471804"/>
            <a:r>
              <a:rPr lang="en-US" sz="1800" dirty="0"/>
              <a:t>The weight of future reductions falls on the 30% of the budget that is not protected.</a:t>
            </a:r>
          </a:p>
        </p:txBody>
      </p:sp>
      <p:sp>
        <p:nvSpPr>
          <p:cNvPr id="4" name="Date Placeholder 3"/>
          <p:cNvSpPr>
            <a:spLocks noGrp="1"/>
          </p:cNvSpPr>
          <p:nvPr>
            <p:ph type="dt" idx="10"/>
          </p:nvPr>
        </p:nvSpPr>
        <p:spPr/>
        <p:txBody>
          <a:bodyPr/>
          <a:lstStyle/>
          <a:p>
            <a:fld id="{A19360DA-894B-4F59-BD23-B1BADAED46FA}" type="datetime1">
              <a:rPr lang="en-US" smtClean="0">
                <a:solidFill>
                  <a:prstClr val="black"/>
                </a:solidFill>
              </a:rPr>
              <a:pPr/>
              <a:t>10/17/2014</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F68E4E57-9EA8-4049-B918-C1035F03288E}"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00625641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3" tIns="45658" rIns="91313" bIns="45658" rtlCol="0" anchor="ctr"/>
          <a:lstStyle/>
          <a:p>
            <a:pPr algn="ctr"/>
            <a:endParaRPr lang="en-US"/>
          </a:p>
        </p:txBody>
      </p:sp>
      <p:pic>
        <p:nvPicPr>
          <p:cNvPr id="20" name="Picture 19" descr="INS B&amp;W.JPG"/>
          <p:cNvPicPr>
            <a:picLocks noChangeAspect="1"/>
          </p:cNvPicPr>
          <p:nvPr userDrawn="1"/>
        </p:nvPicPr>
        <p:blipFill rotWithShape="1">
          <a:blip r:embed="rId2" cstate="print">
            <a:lum bright="1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p:blipFill>
        <p:spPr>
          <a:xfrm>
            <a:off x="0" y="-118872"/>
            <a:ext cx="9144000" cy="1545336"/>
          </a:xfrm>
          <a:prstGeom prst="rect">
            <a:avLst/>
          </a:prstGeom>
          <a:ln>
            <a:noFill/>
          </a:ln>
          <a:effectLst>
            <a:outerShdw blurRad="190500" algn="tl" rotWithShape="0">
              <a:srgbClr val="000000">
                <a:alpha val="70000"/>
              </a:srgbClr>
            </a:outerShdw>
          </a:effectLst>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4812" y="5791212"/>
            <a:ext cx="3657143" cy="901587"/>
          </a:xfrm>
          <a:prstGeom prst="rect">
            <a:avLst/>
          </a:prstGeom>
        </p:spPr>
      </p:pic>
    </p:spTree>
    <p:extLst>
      <p:ext uri="{BB962C8B-B14F-4D97-AF65-F5344CB8AC3E}">
        <p14:creationId xmlns:p14="http://schemas.microsoft.com/office/powerpoint/2010/main" val="34685847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lIns="91313" tIns="45658" rIns="91313" bIns="45658"/>
          <a:lstStyle/>
          <a:p>
            <a:fld id="{A161427D-AC92-4E04-BAEC-358ACFBD98E6}" type="datetime1">
              <a:rPr lang="en-US" smtClean="0"/>
              <a:t>10/17/2014</a:t>
            </a:fld>
            <a:endParaRPr lang="en-US"/>
          </a:p>
        </p:txBody>
      </p:sp>
      <p:sp>
        <p:nvSpPr>
          <p:cNvPr id="3" name="Footer Placeholder 2"/>
          <p:cNvSpPr>
            <a:spLocks noGrp="1"/>
          </p:cNvSpPr>
          <p:nvPr>
            <p:ph type="ftr" sz="quarter" idx="11"/>
          </p:nvPr>
        </p:nvSpPr>
        <p:spPr>
          <a:xfrm>
            <a:off x="3124200" y="6356352"/>
            <a:ext cx="2895600" cy="365125"/>
          </a:xfrm>
          <a:prstGeom prst="rect">
            <a:avLst/>
          </a:prstGeom>
        </p:spPr>
        <p:txBody>
          <a:bodyPr lIns="91313" tIns="45658" rIns="91313" bIns="45658"/>
          <a:lstStyle/>
          <a:p>
            <a:endParaRPr lang="en-US"/>
          </a:p>
        </p:txBody>
      </p:sp>
      <p:sp>
        <p:nvSpPr>
          <p:cNvPr id="4" name="Slide Number Placeholder 3"/>
          <p:cNvSpPr>
            <a:spLocks noGrp="1"/>
          </p:cNvSpPr>
          <p:nvPr>
            <p:ph type="sldNum" sz="quarter" idx="12"/>
          </p:nvPr>
        </p:nvSpPr>
        <p:spPr>
          <a:xfrm>
            <a:off x="6553200" y="6356352"/>
            <a:ext cx="2133600" cy="365125"/>
          </a:xfrm>
          <a:prstGeom prst="rect">
            <a:avLst/>
          </a:prstGeom>
        </p:spPr>
        <p:txBody>
          <a:bodyPr lIns="91313" tIns="45658" rIns="91313" bIns="45658"/>
          <a:lstStyle/>
          <a:p>
            <a:fld id="{006107D7-6496-4384-8015-8530C6723666}" type="slidenum">
              <a:rPr lang="en-US" smtClean="0"/>
              <a:t>‹#›</a:t>
            </a:fld>
            <a:endParaRPr lang="en-US"/>
          </a:p>
        </p:txBody>
      </p:sp>
    </p:spTree>
    <p:extLst>
      <p:ext uri="{BB962C8B-B14F-4D97-AF65-F5344CB8AC3E}">
        <p14:creationId xmlns:p14="http://schemas.microsoft.com/office/powerpoint/2010/main" val="107602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lIns="91354" tIns="45678" rIns="91354" bIns="45678"/>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lIns="91354" tIns="45678" rIns="91354" bIns="45678"/>
          <a:lstStyle>
            <a:lvl1pPr marL="0" indent="0" algn="ctr">
              <a:buNone/>
              <a:defRPr>
                <a:solidFill>
                  <a:schemeClr val="tx1">
                    <a:tint val="75000"/>
                  </a:schemeClr>
                </a:solidFill>
              </a:defRPr>
            </a:lvl1pPr>
            <a:lvl2pPr marL="456774" indent="0" algn="ctr">
              <a:buNone/>
              <a:defRPr>
                <a:solidFill>
                  <a:schemeClr val="tx1">
                    <a:tint val="75000"/>
                  </a:schemeClr>
                </a:solidFill>
              </a:defRPr>
            </a:lvl2pPr>
            <a:lvl3pPr marL="913544" indent="0" algn="ctr">
              <a:buNone/>
              <a:defRPr>
                <a:solidFill>
                  <a:schemeClr val="tx1">
                    <a:tint val="75000"/>
                  </a:schemeClr>
                </a:solidFill>
              </a:defRPr>
            </a:lvl3pPr>
            <a:lvl4pPr marL="1370319" indent="0" algn="ctr">
              <a:buNone/>
              <a:defRPr>
                <a:solidFill>
                  <a:schemeClr val="tx1">
                    <a:tint val="75000"/>
                  </a:schemeClr>
                </a:solidFill>
              </a:defRPr>
            </a:lvl4pPr>
            <a:lvl5pPr marL="1827089" indent="0" algn="ctr">
              <a:buNone/>
              <a:defRPr>
                <a:solidFill>
                  <a:schemeClr val="tx1">
                    <a:tint val="75000"/>
                  </a:schemeClr>
                </a:solidFill>
              </a:defRPr>
            </a:lvl5pPr>
            <a:lvl6pPr marL="2283864" indent="0" algn="ctr">
              <a:buNone/>
              <a:defRPr>
                <a:solidFill>
                  <a:schemeClr val="tx1">
                    <a:tint val="75000"/>
                  </a:schemeClr>
                </a:solidFill>
              </a:defRPr>
            </a:lvl6pPr>
            <a:lvl7pPr marL="2740634" indent="0" algn="ctr">
              <a:buNone/>
              <a:defRPr>
                <a:solidFill>
                  <a:schemeClr val="tx1">
                    <a:tint val="75000"/>
                  </a:schemeClr>
                </a:solidFill>
              </a:defRPr>
            </a:lvl7pPr>
            <a:lvl8pPr marL="3197408" indent="0" algn="ctr">
              <a:buNone/>
              <a:defRPr>
                <a:solidFill>
                  <a:schemeClr val="tx1">
                    <a:tint val="75000"/>
                  </a:schemeClr>
                </a:solidFill>
              </a:defRPr>
            </a:lvl8pPr>
            <a:lvl9pPr marL="365417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354" tIns="45678" rIns="91354" bIns="45678"/>
          <a:lstStyle/>
          <a:p>
            <a:fld id="{9FA05AAA-691D-4DCA-943B-8CA35B6A7693}" type="datetimeFigureOut">
              <a:rPr lang="en-US" smtClean="0"/>
              <a:t>10/17/2014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lIns="91354" tIns="45678" rIns="91354" bIns="45678"/>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54" tIns="45678" rIns="91354" bIns="45678"/>
          <a:lstStyle/>
          <a:p>
            <a:fld id="{10E5E85D-57A0-44E9-A1DC-98163B60E6BC}" type="slidenum">
              <a:rPr lang="en-US" smtClean="0"/>
              <a:t>‹#›</a:t>
            </a:fld>
            <a:endParaRPr lang="en-US"/>
          </a:p>
        </p:txBody>
      </p:sp>
    </p:spTree>
    <p:extLst>
      <p:ext uri="{BB962C8B-B14F-4D97-AF65-F5344CB8AC3E}">
        <p14:creationId xmlns:p14="http://schemas.microsoft.com/office/powerpoint/2010/main" val="3685758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565" indent="0" algn="ctr">
              <a:buNone/>
              <a:defRPr>
                <a:solidFill>
                  <a:schemeClr val="tx1">
                    <a:tint val="75000"/>
                  </a:schemeClr>
                </a:solidFill>
              </a:defRPr>
            </a:lvl2pPr>
            <a:lvl3pPr marL="913128" indent="0" algn="ctr">
              <a:buNone/>
              <a:defRPr>
                <a:solidFill>
                  <a:schemeClr val="tx1">
                    <a:tint val="75000"/>
                  </a:schemeClr>
                </a:solidFill>
              </a:defRPr>
            </a:lvl3pPr>
            <a:lvl4pPr marL="1369691" indent="0" algn="ctr">
              <a:buNone/>
              <a:defRPr>
                <a:solidFill>
                  <a:schemeClr val="tx1">
                    <a:tint val="75000"/>
                  </a:schemeClr>
                </a:solidFill>
              </a:defRPr>
            </a:lvl4pPr>
            <a:lvl5pPr marL="1826256" indent="0" algn="ctr">
              <a:buNone/>
              <a:defRPr>
                <a:solidFill>
                  <a:schemeClr val="tx1">
                    <a:tint val="75000"/>
                  </a:schemeClr>
                </a:solidFill>
              </a:defRPr>
            </a:lvl5pPr>
            <a:lvl6pPr marL="2282822" indent="0" algn="ctr">
              <a:buNone/>
              <a:defRPr>
                <a:solidFill>
                  <a:schemeClr val="tx1">
                    <a:tint val="75000"/>
                  </a:schemeClr>
                </a:solidFill>
              </a:defRPr>
            </a:lvl6pPr>
            <a:lvl7pPr marL="2739385" indent="0" algn="ctr">
              <a:buNone/>
              <a:defRPr>
                <a:solidFill>
                  <a:schemeClr val="tx1">
                    <a:tint val="75000"/>
                  </a:schemeClr>
                </a:solidFill>
              </a:defRPr>
            </a:lvl7pPr>
            <a:lvl8pPr marL="3195949" indent="0" algn="ctr">
              <a:buNone/>
              <a:defRPr>
                <a:solidFill>
                  <a:schemeClr val="tx1">
                    <a:tint val="75000"/>
                  </a:schemeClr>
                </a:solidFill>
              </a:defRPr>
            </a:lvl8pPr>
            <a:lvl9pPr marL="36525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EE88EC-5260-48BC-ACA6-5F2E955096E8}" type="datetime1">
              <a:rPr lang="en-US" smtClean="0">
                <a:solidFill>
                  <a:prstClr val="black">
                    <a:tint val="75000"/>
                  </a:prstClr>
                </a:solidFill>
              </a:rPr>
              <a:t>10/17/2014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267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7EED-1E2D-4B10-80E3-B90B1E424AD8}" type="datetime1">
              <a:rPr lang="en-US" smtClean="0">
                <a:solidFill>
                  <a:prstClr val="black">
                    <a:tint val="75000"/>
                  </a:prstClr>
                </a:solidFill>
              </a:rPr>
              <a:t>10/17/2014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6253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6565" indent="0">
              <a:buNone/>
              <a:defRPr sz="1800">
                <a:solidFill>
                  <a:schemeClr val="tx1">
                    <a:tint val="75000"/>
                  </a:schemeClr>
                </a:solidFill>
              </a:defRPr>
            </a:lvl2pPr>
            <a:lvl3pPr marL="913128" indent="0">
              <a:buNone/>
              <a:defRPr sz="1600">
                <a:solidFill>
                  <a:schemeClr val="tx1">
                    <a:tint val="75000"/>
                  </a:schemeClr>
                </a:solidFill>
              </a:defRPr>
            </a:lvl3pPr>
            <a:lvl4pPr marL="1369691" indent="0">
              <a:buNone/>
              <a:defRPr sz="1400">
                <a:solidFill>
                  <a:schemeClr val="tx1">
                    <a:tint val="75000"/>
                  </a:schemeClr>
                </a:solidFill>
              </a:defRPr>
            </a:lvl4pPr>
            <a:lvl5pPr marL="1826256" indent="0">
              <a:buNone/>
              <a:defRPr sz="1400">
                <a:solidFill>
                  <a:schemeClr val="tx1">
                    <a:tint val="75000"/>
                  </a:schemeClr>
                </a:solidFill>
              </a:defRPr>
            </a:lvl5pPr>
            <a:lvl6pPr marL="2282822" indent="0">
              <a:buNone/>
              <a:defRPr sz="1400">
                <a:solidFill>
                  <a:schemeClr val="tx1">
                    <a:tint val="75000"/>
                  </a:schemeClr>
                </a:solidFill>
              </a:defRPr>
            </a:lvl6pPr>
            <a:lvl7pPr marL="2739385" indent="0">
              <a:buNone/>
              <a:defRPr sz="1400">
                <a:solidFill>
                  <a:schemeClr val="tx1">
                    <a:tint val="75000"/>
                  </a:schemeClr>
                </a:solidFill>
              </a:defRPr>
            </a:lvl7pPr>
            <a:lvl8pPr marL="3195949" indent="0">
              <a:buNone/>
              <a:defRPr sz="1400">
                <a:solidFill>
                  <a:schemeClr val="tx1">
                    <a:tint val="75000"/>
                  </a:schemeClr>
                </a:solidFill>
              </a:defRPr>
            </a:lvl8pPr>
            <a:lvl9pPr marL="3652511"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37537-4922-4024-AC61-F19C5175631C}" type="datetime1">
              <a:rPr lang="en-US" smtClean="0">
                <a:solidFill>
                  <a:prstClr val="black">
                    <a:tint val="75000"/>
                  </a:prstClr>
                </a:solidFill>
              </a:rPr>
              <a:t>10/17/2014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319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1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1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A39F7C-40FD-4211-81DA-A8C1AD436293}" type="datetime1">
              <a:rPr lang="en-US" smtClean="0">
                <a:solidFill>
                  <a:prstClr val="black">
                    <a:tint val="75000"/>
                  </a:prstClr>
                </a:solidFill>
              </a:rPr>
              <a:t>10/17/2014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1112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565" indent="0">
              <a:buNone/>
              <a:defRPr sz="2000" b="1"/>
            </a:lvl2pPr>
            <a:lvl3pPr marL="913128" indent="0">
              <a:buNone/>
              <a:defRPr sz="1800" b="1"/>
            </a:lvl3pPr>
            <a:lvl4pPr marL="1369691" indent="0">
              <a:buNone/>
              <a:defRPr sz="1600" b="1"/>
            </a:lvl4pPr>
            <a:lvl5pPr marL="1826256" indent="0">
              <a:buNone/>
              <a:defRPr sz="1600" b="1"/>
            </a:lvl5pPr>
            <a:lvl6pPr marL="2282822" indent="0">
              <a:buNone/>
              <a:defRPr sz="1600" b="1"/>
            </a:lvl6pPr>
            <a:lvl7pPr marL="2739385" indent="0">
              <a:buNone/>
              <a:defRPr sz="1600" b="1"/>
            </a:lvl7pPr>
            <a:lvl8pPr marL="3195949" indent="0">
              <a:buNone/>
              <a:defRPr sz="1600" b="1"/>
            </a:lvl8pPr>
            <a:lvl9pPr marL="36525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8" y="1535113"/>
            <a:ext cx="4041775" cy="639762"/>
          </a:xfrm>
        </p:spPr>
        <p:txBody>
          <a:bodyPr anchor="b"/>
          <a:lstStyle>
            <a:lvl1pPr marL="0" indent="0">
              <a:buNone/>
              <a:defRPr sz="2400" b="1"/>
            </a:lvl1pPr>
            <a:lvl2pPr marL="456565" indent="0">
              <a:buNone/>
              <a:defRPr sz="2000" b="1"/>
            </a:lvl2pPr>
            <a:lvl3pPr marL="913128" indent="0">
              <a:buNone/>
              <a:defRPr sz="1800" b="1"/>
            </a:lvl3pPr>
            <a:lvl4pPr marL="1369691" indent="0">
              <a:buNone/>
              <a:defRPr sz="1600" b="1"/>
            </a:lvl4pPr>
            <a:lvl5pPr marL="1826256" indent="0">
              <a:buNone/>
              <a:defRPr sz="1600" b="1"/>
            </a:lvl5pPr>
            <a:lvl6pPr marL="2282822" indent="0">
              <a:buNone/>
              <a:defRPr sz="1600" b="1"/>
            </a:lvl6pPr>
            <a:lvl7pPr marL="2739385" indent="0">
              <a:buNone/>
              <a:defRPr sz="1600" b="1"/>
            </a:lvl7pPr>
            <a:lvl8pPr marL="3195949" indent="0">
              <a:buNone/>
              <a:defRPr sz="1600" b="1"/>
            </a:lvl8pPr>
            <a:lvl9pPr marL="36525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F02B59-85D0-4E5E-A52E-DDFB24D87FB5}" type="datetime1">
              <a:rPr lang="en-US" smtClean="0">
                <a:solidFill>
                  <a:prstClr val="black">
                    <a:tint val="75000"/>
                  </a:prstClr>
                </a:solidFill>
              </a:rPr>
              <a:t>10/17/2014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04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96CB1-E8F5-4A3C-91F6-5F78B9B9F65E}" type="datetime1">
              <a:rPr lang="en-US" smtClean="0">
                <a:solidFill>
                  <a:prstClr val="black">
                    <a:tint val="75000"/>
                  </a:prstClr>
                </a:solidFill>
              </a:rPr>
              <a:t>10/17/2014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7411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5964D-5B9F-4A30-9CB1-0BDF0B336113}" type="datetime1">
              <a:rPr lang="en-US" smtClean="0">
                <a:solidFill>
                  <a:prstClr val="black">
                    <a:tint val="75000"/>
                  </a:prstClr>
                </a:solidFill>
              </a:rPr>
              <a:t>10/17/2014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237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73056"/>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565" indent="0">
              <a:buNone/>
              <a:defRPr sz="1200"/>
            </a:lvl2pPr>
            <a:lvl3pPr marL="913128" indent="0">
              <a:buNone/>
              <a:defRPr sz="1000"/>
            </a:lvl3pPr>
            <a:lvl4pPr marL="1369691" indent="0">
              <a:buNone/>
              <a:defRPr sz="900"/>
            </a:lvl4pPr>
            <a:lvl5pPr marL="1826256" indent="0">
              <a:buNone/>
              <a:defRPr sz="900"/>
            </a:lvl5pPr>
            <a:lvl6pPr marL="2282822" indent="0">
              <a:buNone/>
              <a:defRPr sz="900"/>
            </a:lvl6pPr>
            <a:lvl7pPr marL="2739385" indent="0">
              <a:buNone/>
              <a:defRPr sz="900"/>
            </a:lvl7pPr>
            <a:lvl8pPr marL="3195949" indent="0">
              <a:buNone/>
              <a:defRPr sz="900"/>
            </a:lvl8pPr>
            <a:lvl9pPr marL="365251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A2FC7-2917-4D90-BE8C-CB6163A41BE5}" type="datetime1">
              <a:rPr lang="en-US" smtClean="0">
                <a:solidFill>
                  <a:prstClr val="black">
                    <a:tint val="75000"/>
                  </a:prstClr>
                </a:solidFill>
              </a:rPr>
              <a:t>10/17/2014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14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format">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457200" y="6356352"/>
            <a:ext cx="2133600" cy="365125"/>
          </a:xfrm>
          <a:prstGeom prst="rect">
            <a:avLst/>
          </a:prstGeom>
        </p:spPr>
        <p:txBody>
          <a:bodyPr lIns="91313" tIns="45658" rIns="91313" bIns="45658"/>
          <a:lstStyle>
            <a:lvl1pPr>
              <a:defRPr sz="1000" b="1" i="1">
                <a:solidFill>
                  <a:schemeClr val="tx1"/>
                </a:solidFill>
                <a:latin typeface="Arial Narrow" panose="020B0606020202030204" pitchFamily="34" charset="0"/>
              </a:defRPr>
            </a:lvl1pPr>
          </a:lstStyle>
          <a:p>
            <a:fld id="{E444C3F5-4635-4E2B-9F62-DE51AF308493}" type="datetime1">
              <a:rPr lang="en-US" smtClean="0"/>
              <a:t>10/17/2014</a:t>
            </a:fld>
            <a:endParaRPr lang="en-US"/>
          </a:p>
        </p:txBody>
      </p:sp>
      <p:sp>
        <p:nvSpPr>
          <p:cNvPr id="9" name="Slide Number Placeholder 8"/>
          <p:cNvSpPr>
            <a:spLocks noGrp="1"/>
          </p:cNvSpPr>
          <p:nvPr>
            <p:ph type="sldNum" sz="quarter" idx="12"/>
          </p:nvPr>
        </p:nvSpPr>
        <p:spPr>
          <a:xfrm>
            <a:off x="6553200" y="6356352"/>
            <a:ext cx="2133600" cy="365125"/>
          </a:xfrm>
          <a:prstGeom prst="rect">
            <a:avLst/>
          </a:prstGeom>
        </p:spPr>
        <p:txBody>
          <a:bodyPr lIns="91313" tIns="45658" rIns="91313" bIns="45658"/>
          <a:lstStyle>
            <a:lvl1pPr algn="r">
              <a:defRPr sz="1000" b="1">
                <a:latin typeface="Arial Narrow" panose="020B0606020202030204" pitchFamily="34" charset="0"/>
              </a:defRPr>
            </a:lvl1pPr>
          </a:lstStyle>
          <a:p>
            <a:fld id="{1D7F1ABF-CE35-4BF2-A2ED-4F50B5C41B28}" type="slidenum">
              <a:rPr lang="en-US" smtClean="0"/>
              <a:pPr/>
              <a:t>‹#›</a:t>
            </a:fld>
            <a:endParaRPr lang="en-US"/>
          </a:p>
        </p:txBody>
      </p:sp>
      <p:sp>
        <p:nvSpPr>
          <p:cNvPr id="12" name="Text Placeholder 11"/>
          <p:cNvSpPr>
            <a:spLocks noGrp="1"/>
          </p:cNvSpPr>
          <p:nvPr>
            <p:ph type="body" sz="quarter" idx="13"/>
          </p:nvPr>
        </p:nvSpPr>
        <p:spPr>
          <a:xfrm>
            <a:off x="762000" y="381000"/>
            <a:ext cx="7696200" cy="914400"/>
          </a:xfrm>
          <a:prstGeom prst="rect">
            <a:avLst/>
          </a:prstGeom>
        </p:spPr>
        <p:txBody>
          <a:bodyPr lIns="91313" tIns="45658" rIns="91313" bIns="45658"/>
          <a:lstStyle>
            <a:lvl1pPr marL="55485" indent="0" algn="ctr">
              <a:buFontTx/>
              <a:buNone/>
              <a:defRPr sz="3000" b="1" cap="none" baseline="0"/>
            </a:lvl1pPr>
          </a:lstStyle>
          <a:p>
            <a:pPr lvl="0"/>
            <a:endParaRPr lang="en-US" dirty="0"/>
          </a:p>
        </p:txBody>
      </p:sp>
    </p:spTree>
    <p:extLst>
      <p:ext uri="{BB962C8B-B14F-4D97-AF65-F5344CB8AC3E}">
        <p14:creationId xmlns:p14="http://schemas.microsoft.com/office/powerpoint/2010/main" val="2822436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565" indent="0">
              <a:buNone/>
              <a:defRPr sz="2800"/>
            </a:lvl2pPr>
            <a:lvl3pPr marL="913128" indent="0">
              <a:buNone/>
              <a:defRPr sz="2400"/>
            </a:lvl3pPr>
            <a:lvl4pPr marL="1369691" indent="0">
              <a:buNone/>
              <a:defRPr sz="2000"/>
            </a:lvl4pPr>
            <a:lvl5pPr marL="1826256" indent="0">
              <a:buNone/>
              <a:defRPr sz="2000"/>
            </a:lvl5pPr>
            <a:lvl6pPr marL="2282822" indent="0">
              <a:buNone/>
              <a:defRPr sz="2000"/>
            </a:lvl6pPr>
            <a:lvl7pPr marL="2739385" indent="0">
              <a:buNone/>
              <a:defRPr sz="2000"/>
            </a:lvl7pPr>
            <a:lvl8pPr marL="3195949" indent="0">
              <a:buNone/>
              <a:defRPr sz="2000"/>
            </a:lvl8pPr>
            <a:lvl9pPr marL="3652511"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6565" indent="0">
              <a:buNone/>
              <a:defRPr sz="1200"/>
            </a:lvl2pPr>
            <a:lvl3pPr marL="913128" indent="0">
              <a:buNone/>
              <a:defRPr sz="1000"/>
            </a:lvl3pPr>
            <a:lvl4pPr marL="1369691" indent="0">
              <a:buNone/>
              <a:defRPr sz="900"/>
            </a:lvl4pPr>
            <a:lvl5pPr marL="1826256" indent="0">
              <a:buNone/>
              <a:defRPr sz="900"/>
            </a:lvl5pPr>
            <a:lvl6pPr marL="2282822" indent="0">
              <a:buNone/>
              <a:defRPr sz="900"/>
            </a:lvl6pPr>
            <a:lvl7pPr marL="2739385" indent="0">
              <a:buNone/>
              <a:defRPr sz="900"/>
            </a:lvl7pPr>
            <a:lvl8pPr marL="3195949" indent="0">
              <a:buNone/>
              <a:defRPr sz="900"/>
            </a:lvl8pPr>
            <a:lvl9pPr marL="365251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A072B-9F5C-42E8-B90B-2AA0740BAA1F}" type="datetime1">
              <a:rPr lang="en-US" smtClean="0">
                <a:solidFill>
                  <a:prstClr val="black">
                    <a:tint val="75000"/>
                  </a:prstClr>
                </a:solidFill>
              </a:rPr>
              <a:t>10/17/2014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202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74A3C-1A4A-40F2-8B4E-C3208BC4107F}" type="datetime1">
              <a:rPr lang="en-US" smtClean="0">
                <a:solidFill>
                  <a:prstClr val="black">
                    <a:tint val="75000"/>
                  </a:prstClr>
                </a:solidFill>
              </a:rPr>
              <a:t>10/17/2014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918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10A82-7D60-4DEB-B167-6855C1C3B419}" type="datetime1">
              <a:rPr lang="en-US" smtClean="0">
                <a:solidFill>
                  <a:prstClr val="black">
                    <a:tint val="75000"/>
                  </a:prstClr>
                </a:solidFill>
              </a:rPr>
              <a:t>10/17/2014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66226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914293"/>
            <a:endParaRPr lang="en-US" dirty="0">
              <a:solidFill>
                <a:prstClr val="white"/>
              </a:solidFill>
            </a:endParaRPr>
          </a:p>
        </p:txBody>
      </p:sp>
      <p:sp>
        <p:nvSpPr>
          <p:cNvPr id="14" name="Title 1"/>
          <p:cNvSpPr txBox="1">
            <a:spLocks/>
          </p:cNvSpPr>
          <p:nvPr userDrawn="1"/>
        </p:nvSpPr>
        <p:spPr>
          <a:xfrm>
            <a:off x="152400" y="5867400"/>
            <a:ext cx="4203192" cy="841838"/>
          </a:xfrm>
          <a:prstGeom prst="rect">
            <a:avLst/>
          </a:prstGeom>
        </p:spPr>
        <p:txBody>
          <a:bodyPr lIns="91429" tIns="45714" rIns="91429" bIns="45714"/>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r>
              <a:rPr lang="en-US" sz="4400" cap="small" spc="250" dirty="0" smtClean="0">
                <a:solidFill>
                  <a:srgbClr val="6F8F2F">
                    <a:lumMod val="60000"/>
                    <a:lumOff val="40000"/>
                  </a:srgbClr>
                </a:solidFill>
                <a:latin typeface="MadAve" pitchFamily="2" charset="0"/>
                <a:ea typeface="Adobe Heiti Std R" pitchFamily="34" charset="-128"/>
              </a:rPr>
              <a:t>F</a:t>
            </a:r>
            <a:r>
              <a:rPr lang="en-US" sz="2000" cap="small" spc="250" dirty="0" smtClean="0">
                <a:solidFill>
                  <a:srgbClr val="6F8F2F">
                    <a:lumMod val="20000"/>
                    <a:lumOff val="80000"/>
                  </a:srgbClr>
                </a:solidFill>
                <a:latin typeface="MadAve" pitchFamily="2" charset="0"/>
                <a:ea typeface="Adobe Heiti Std R" pitchFamily="34" charset="-128"/>
              </a:rPr>
              <a:t>inancial</a:t>
            </a:r>
            <a:r>
              <a:rPr lang="en-US" sz="1800" spc="250" dirty="0" smtClean="0">
                <a:solidFill>
                  <a:srgbClr val="23689F">
                    <a:lumMod val="75000"/>
                  </a:srgbClr>
                </a:solidFill>
              </a:rPr>
              <a:t> </a:t>
            </a:r>
            <a:r>
              <a:rPr lang="en-US" sz="4400" cap="small" spc="250" dirty="0" smtClean="0">
                <a:solidFill>
                  <a:srgbClr val="6F8F2F">
                    <a:lumMod val="60000"/>
                    <a:lumOff val="40000"/>
                  </a:srgbClr>
                </a:solidFill>
                <a:latin typeface="MadAve" pitchFamily="2" charset="0"/>
                <a:ea typeface="Adobe Heiti Std R" pitchFamily="34" charset="-128"/>
              </a:rPr>
              <a:t>M</a:t>
            </a:r>
            <a:r>
              <a:rPr lang="en-US" sz="2000" cap="small" spc="250" dirty="0" smtClean="0">
                <a:solidFill>
                  <a:srgbClr val="6F8F2F">
                    <a:lumMod val="20000"/>
                    <a:lumOff val="80000"/>
                  </a:srgbClr>
                </a:solidFill>
                <a:latin typeface="MadAve" pitchFamily="2" charset="0"/>
                <a:ea typeface="Adobe Gothic Std B" pitchFamily="34" charset="-128"/>
              </a:rPr>
              <a:t>anagement</a:t>
            </a:r>
            <a:endParaRPr lang="en-US" sz="2000" cap="small" spc="250" dirty="0">
              <a:solidFill>
                <a:srgbClr val="6F8F2F">
                  <a:lumMod val="20000"/>
                  <a:lumOff val="80000"/>
                </a:srgbClr>
              </a:solidFill>
              <a:latin typeface="MadAve" pitchFamily="2" charset="0"/>
              <a:ea typeface="Adobe Gothic Std B" pitchFamily="34" charset="-128"/>
            </a:endParaRPr>
          </a:p>
        </p:txBody>
      </p:sp>
      <p:sp>
        <p:nvSpPr>
          <p:cNvPr id="15" name="TextBox 14"/>
          <p:cNvSpPr txBox="1"/>
          <p:nvPr userDrawn="1"/>
        </p:nvSpPr>
        <p:spPr>
          <a:xfrm>
            <a:off x="163717" y="5638801"/>
            <a:ext cx="3581400" cy="307777"/>
          </a:xfrm>
          <a:prstGeom prst="rect">
            <a:avLst/>
          </a:prstGeom>
          <a:noFill/>
        </p:spPr>
        <p:txBody>
          <a:bodyPr wrap="square" lIns="91429" tIns="45714" rIns="91429" bIns="45714" rtlCol="0">
            <a:spAutoFit/>
          </a:bodyPr>
          <a:lstStyle/>
          <a:p>
            <a:pPr defTabSz="914293"/>
            <a:r>
              <a:rPr lang="en-US" sz="1400" cap="small" spc="150" dirty="0" smtClean="0">
                <a:solidFill>
                  <a:prstClr val="white"/>
                </a:solidFill>
                <a:latin typeface="MadAve" pitchFamily="2" charset="0"/>
                <a:ea typeface="Adobe Heiti Std R" pitchFamily="34" charset="-128"/>
              </a:rPr>
              <a:t>Office of</a:t>
            </a:r>
            <a:endParaRPr lang="en-US" sz="1400" cap="small" spc="150" dirty="0">
              <a:solidFill>
                <a:prstClr val="white"/>
              </a:solidFill>
              <a:latin typeface="MadAve" pitchFamily="2" charset="0"/>
              <a:ea typeface="Adobe Heiti Std R" pitchFamily="34" charset="-128"/>
            </a:endParaRPr>
          </a:p>
        </p:txBody>
      </p:sp>
      <p:pic>
        <p:nvPicPr>
          <p:cNvPr id="20" name="Picture 19" descr="INS B&amp;W.JPG"/>
          <p:cNvPicPr>
            <a:picLocks noChangeAspect="1"/>
          </p:cNvPicPr>
          <p:nvPr userDrawn="1"/>
        </p:nvPicPr>
        <p:blipFill rotWithShape="1">
          <a:blip r:embed="rId2" cstate="print">
            <a:lum bright="1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p:blipFill>
        <p:spPr>
          <a:xfrm>
            <a:off x="0" y="-118872"/>
            <a:ext cx="9144000" cy="154533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0737394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format">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457200" y="6356350"/>
            <a:ext cx="2133600" cy="365125"/>
          </a:xfrm>
          <a:prstGeom prst="rect">
            <a:avLst/>
          </a:prstGeom>
        </p:spPr>
        <p:txBody>
          <a:bodyPr lIns="91429" tIns="45714" rIns="91429" bIns="45714"/>
          <a:lstStyle>
            <a:lvl1pPr>
              <a:defRPr sz="1100" b="1" i="1">
                <a:solidFill>
                  <a:schemeClr val="tx1"/>
                </a:solidFill>
                <a:latin typeface="Arial Narrow" panose="020B0606020202030204" pitchFamily="34" charset="0"/>
              </a:defRPr>
            </a:lvl1pPr>
          </a:lstStyle>
          <a:p>
            <a:pPr defTabSz="914293"/>
            <a:fld id="{A2D484FF-4C9F-476F-A127-0FF320100E4A}" type="datetime4">
              <a:rPr lang="en-US" smtClean="0">
                <a:solidFill>
                  <a:prstClr val="black"/>
                </a:solidFill>
              </a:rPr>
              <a:pPr defTabSz="914293"/>
              <a:t>October 17, 2014</a:t>
            </a:fld>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lIns="91429" tIns="45714" rIns="91429" bIns="45714"/>
          <a:lstStyle>
            <a:lvl1pPr algn="r">
              <a:defRPr sz="1100" b="1">
                <a:latin typeface="Arial Narrow" panose="020B0606020202030204" pitchFamily="34" charset="0"/>
              </a:defRPr>
            </a:lvl1pPr>
          </a:lstStyle>
          <a:p>
            <a:pPr defTabSz="914293"/>
            <a:fld id="{1D7F1ABF-CE35-4BF2-A2ED-4F50B5C41B28}" type="slidenum">
              <a:rPr lang="en-US" smtClean="0">
                <a:solidFill>
                  <a:prstClr val="black"/>
                </a:solidFill>
              </a:rPr>
              <a:pPr defTabSz="914293"/>
              <a:t>‹#›</a:t>
            </a:fld>
            <a:endParaRPr lang="en-US" dirty="0">
              <a:solidFill>
                <a:prstClr val="black"/>
              </a:solidFill>
            </a:endParaRPr>
          </a:p>
        </p:txBody>
      </p:sp>
      <p:sp>
        <p:nvSpPr>
          <p:cNvPr id="12" name="Text Placeholder 11"/>
          <p:cNvSpPr>
            <a:spLocks noGrp="1"/>
          </p:cNvSpPr>
          <p:nvPr>
            <p:ph type="body" sz="quarter" idx="13"/>
          </p:nvPr>
        </p:nvSpPr>
        <p:spPr>
          <a:xfrm>
            <a:off x="762000" y="381000"/>
            <a:ext cx="7696200" cy="914400"/>
          </a:xfrm>
          <a:prstGeom prst="rect">
            <a:avLst/>
          </a:prstGeom>
        </p:spPr>
        <p:txBody>
          <a:bodyPr lIns="91429" tIns="45714" rIns="91429" bIns="45714"/>
          <a:lstStyle>
            <a:lvl1pPr marL="55555" indent="0" algn="ctr">
              <a:buFontTx/>
              <a:buNone/>
              <a:defRPr sz="3000" b="1" cap="none" baseline="0"/>
            </a:lvl1pPr>
          </a:lstStyle>
          <a:p>
            <a:pPr lvl="0"/>
            <a:endParaRPr lang="en-US" dirty="0"/>
          </a:p>
        </p:txBody>
      </p:sp>
    </p:spTree>
    <p:extLst>
      <p:ext uri="{BB962C8B-B14F-4D97-AF65-F5344CB8AC3E}">
        <p14:creationId xmlns:p14="http://schemas.microsoft.com/office/powerpoint/2010/main" val="6632213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a:prstGeom prst="rect">
            <a:avLst/>
          </a:prstGeom>
        </p:spPr>
        <p:txBody>
          <a:bodyPr lIns="91429" tIns="45714" rIns="91429" bIns="45714"/>
          <a:lstStyle>
            <a:lvl1pPr algn="r">
              <a:defRPr sz="1100" b="1">
                <a:latin typeface="Arial Narrow" panose="020B0606020202030204" pitchFamily="34" charset="0"/>
              </a:defRPr>
            </a:lvl1pPr>
          </a:lstStyle>
          <a:p>
            <a:pPr defTabSz="914293"/>
            <a:fld id="{1D7F1ABF-CE35-4BF2-A2ED-4F50B5C41B28}" type="slidenum">
              <a:rPr lang="en-US" smtClean="0">
                <a:solidFill>
                  <a:prstClr val="black"/>
                </a:solidFill>
              </a:rPr>
              <a:pPr defTabSz="914293"/>
              <a:t>‹#›</a:t>
            </a:fld>
            <a:endParaRPr lang="en-US" dirty="0">
              <a:solidFill>
                <a:prstClr val="black"/>
              </a:solidFill>
            </a:endParaRPr>
          </a:p>
        </p:txBody>
      </p:sp>
    </p:spTree>
    <p:extLst>
      <p:ext uri="{BB962C8B-B14F-4D97-AF65-F5344CB8AC3E}">
        <p14:creationId xmlns:p14="http://schemas.microsoft.com/office/powerpoint/2010/main" val="4235049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ulleted list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a:prstGeom prst="rect">
            <a:avLst/>
          </a:prstGeom>
        </p:spPr>
        <p:txBody>
          <a:bodyPr lIns="91429" tIns="45714" rIns="91429" bIns="45714"/>
          <a:lstStyle>
            <a:lvl1pPr algn="r">
              <a:defRPr sz="1200">
                <a:latin typeface="Arial Narrow" panose="020B0606020202030204" pitchFamily="34" charset="0"/>
              </a:defRPr>
            </a:lvl1pPr>
          </a:lstStyle>
          <a:p>
            <a:pPr defTabSz="914293"/>
            <a:fld id="{1D7F1ABF-CE35-4BF2-A2ED-4F50B5C41B28}" type="slidenum">
              <a:rPr lang="en-US" smtClean="0">
                <a:solidFill>
                  <a:prstClr val="black"/>
                </a:solidFill>
              </a:rPr>
              <a:pPr defTabSz="914293"/>
              <a:t>‹#›</a:t>
            </a:fld>
            <a:endParaRPr lang="en-US" dirty="0">
              <a:solidFill>
                <a:prstClr val="black"/>
              </a:solidFill>
            </a:endParaRPr>
          </a:p>
        </p:txBody>
      </p:sp>
      <p:sp>
        <p:nvSpPr>
          <p:cNvPr id="3" name="Text Placeholder 2"/>
          <p:cNvSpPr>
            <a:spLocks noGrp="1"/>
          </p:cNvSpPr>
          <p:nvPr>
            <p:ph type="body" sz="quarter" idx="13"/>
          </p:nvPr>
        </p:nvSpPr>
        <p:spPr>
          <a:xfrm>
            <a:off x="1295400" y="1524000"/>
            <a:ext cx="6477000" cy="4267200"/>
          </a:xfrm>
          <a:prstGeom prst="rect">
            <a:avLst/>
          </a:prstGeom>
        </p:spPr>
        <p:txBody>
          <a:bodyPr lIns="91429" tIns="45714" rIns="91429" bIns="45714"/>
          <a:lstStyle>
            <a:lvl1pPr>
              <a:defRPr sz="3200"/>
            </a:lvl1pPr>
            <a:lvl2pPr>
              <a:spcBef>
                <a:spcPts val="1800"/>
              </a:spcBef>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718707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with date">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0"/>
            <a:ext cx="2133600" cy="365125"/>
          </a:xfrm>
          <a:prstGeom prst="rect">
            <a:avLst/>
          </a:prstGeom>
        </p:spPr>
        <p:txBody>
          <a:bodyPr lIns="91429" tIns="45714" rIns="91429" bIns="45714"/>
          <a:lstStyle>
            <a:lvl1pPr>
              <a:defRPr sz="1100" b="1" i="1">
                <a:latin typeface="Arial Narrow" panose="020B0606020202030204" pitchFamily="34" charset="0"/>
              </a:defRPr>
            </a:lvl1pPr>
          </a:lstStyle>
          <a:p>
            <a:pPr defTabSz="914293"/>
            <a:fld id="{62AEED11-D7F8-4E20-B438-AB265D6E907E}" type="datetime4">
              <a:rPr lang="en-US" smtClean="0">
                <a:solidFill>
                  <a:prstClr val="black"/>
                </a:solidFill>
              </a:rPr>
              <a:pPr defTabSz="914293"/>
              <a:t>October 17, 2014</a:t>
            </a:fld>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429" tIns="45714" rIns="91429" bIns="45714"/>
          <a:lstStyle>
            <a:lvl1pPr algn="r">
              <a:defRPr sz="1100" b="1">
                <a:latin typeface="Arial Narrow" panose="020B0606020202030204" pitchFamily="34" charset="0"/>
              </a:defRPr>
            </a:lvl1pPr>
          </a:lstStyle>
          <a:p>
            <a:pPr defTabSz="914293"/>
            <a:fld id="{1D7F1ABF-CE35-4BF2-A2ED-4F50B5C41B28}" type="slidenum">
              <a:rPr lang="en-US" smtClean="0">
                <a:solidFill>
                  <a:prstClr val="black"/>
                </a:solidFill>
              </a:rPr>
              <a:pPr defTabSz="914293"/>
              <a:t>‹#›</a:t>
            </a:fld>
            <a:endParaRPr lang="en-US" dirty="0">
              <a:solidFill>
                <a:prstClr val="black"/>
              </a:solidFill>
            </a:endParaRPr>
          </a:p>
        </p:txBody>
      </p:sp>
    </p:spTree>
    <p:extLst>
      <p:ext uri="{BB962C8B-B14F-4D97-AF65-F5344CB8AC3E}">
        <p14:creationId xmlns:p14="http://schemas.microsoft.com/office/powerpoint/2010/main" val="776364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rt forma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lIns="91429" tIns="45714" rIns="91429" bIns="45714"/>
          <a:lstStyle>
            <a:lvl1pPr>
              <a:defRPr sz="1100" b="1" i="1">
                <a:latin typeface="Arial Narrow" panose="020B0606020202030204" pitchFamily="34" charset="0"/>
              </a:defRPr>
            </a:lvl1pPr>
          </a:lstStyle>
          <a:p>
            <a:pPr defTabSz="914293"/>
            <a:fld id="{F81F2926-FC5C-401E-BBDC-0C65DA54FDCE}" type="datetime4">
              <a:rPr lang="en-US" smtClean="0">
                <a:solidFill>
                  <a:prstClr val="black"/>
                </a:solidFill>
              </a:rPr>
              <a:pPr defTabSz="914293"/>
              <a:t>October 17, 2014</a:t>
            </a:fld>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lIns="91429" tIns="45714" rIns="91429" bIns="45714"/>
          <a:lstStyle>
            <a:lvl1pPr algn="r">
              <a:defRPr sz="1100" b="1">
                <a:latin typeface="Arial Narrow" panose="020B0606020202030204" pitchFamily="34" charset="0"/>
              </a:defRPr>
            </a:lvl1pPr>
          </a:lstStyle>
          <a:p>
            <a:pPr defTabSz="914293"/>
            <a:fld id="{1D7F1ABF-CE35-4BF2-A2ED-4F50B5C41B28}" type="slidenum">
              <a:rPr lang="en-US" smtClean="0">
                <a:solidFill>
                  <a:prstClr val="black"/>
                </a:solidFill>
              </a:rPr>
              <a:pPr defTabSz="914293"/>
              <a:t>‹#›</a:t>
            </a:fld>
            <a:endParaRPr lang="en-US" dirty="0">
              <a:solidFill>
                <a:prstClr val="black"/>
              </a:solidFill>
            </a:endParaRPr>
          </a:p>
        </p:txBody>
      </p:sp>
      <p:sp>
        <p:nvSpPr>
          <p:cNvPr id="6" name="Chart Placeholder 5"/>
          <p:cNvSpPr>
            <a:spLocks noGrp="1"/>
          </p:cNvSpPr>
          <p:nvPr>
            <p:ph type="chart" sz="quarter" idx="13"/>
          </p:nvPr>
        </p:nvSpPr>
        <p:spPr>
          <a:xfrm>
            <a:off x="1524000" y="1066800"/>
            <a:ext cx="6096000" cy="4343400"/>
          </a:xfrm>
          <a:prstGeom prst="rect">
            <a:avLst/>
          </a:prstGeom>
        </p:spPr>
        <p:txBody>
          <a:bodyPr lIns="91429" tIns="45714" rIns="91429" bIns="45714"/>
          <a:lstStyle/>
          <a:p>
            <a:endParaRPr lang="en-US" dirty="0"/>
          </a:p>
        </p:txBody>
      </p:sp>
    </p:spTree>
    <p:extLst>
      <p:ext uri="{BB962C8B-B14F-4D97-AF65-F5344CB8AC3E}">
        <p14:creationId xmlns:p14="http://schemas.microsoft.com/office/powerpoint/2010/main" val="26096556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ble forma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0"/>
            <a:ext cx="2133600" cy="365125"/>
          </a:xfrm>
          <a:prstGeom prst="rect">
            <a:avLst/>
          </a:prstGeom>
        </p:spPr>
        <p:txBody>
          <a:bodyPr lIns="91429" tIns="45714" rIns="91429" bIns="45714"/>
          <a:lstStyle>
            <a:lvl1pPr>
              <a:defRPr sz="1100" b="1" i="1">
                <a:latin typeface="Arial Narrow" panose="020B0606020202030204" pitchFamily="34" charset="0"/>
              </a:defRPr>
            </a:lvl1pPr>
          </a:lstStyle>
          <a:p>
            <a:pPr defTabSz="914293"/>
            <a:fld id="{419613C2-CB92-496E-BEC3-2ACF7C784D38}" type="datetime4">
              <a:rPr lang="en-US" smtClean="0">
                <a:solidFill>
                  <a:prstClr val="black"/>
                </a:solidFill>
              </a:rPr>
              <a:pPr defTabSz="914293"/>
              <a:t>October 17, 2014</a:t>
            </a:fld>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429" tIns="45714" rIns="91429" bIns="45714"/>
          <a:lstStyle>
            <a:lvl1pPr algn="r">
              <a:defRPr sz="1100" b="1">
                <a:latin typeface="Arial Narrow" panose="020B0606020202030204" pitchFamily="34" charset="0"/>
              </a:defRPr>
            </a:lvl1pPr>
          </a:lstStyle>
          <a:p>
            <a:pPr defTabSz="914293"/>
            <a:fld id="{1D7F1ABF-CE35-4BF2-A2ED-4F50B5C41B28}" type="slidenum">
              <a:rPr lang="en-US" smtClean="0">
                <a:solidFill>
                  <a:prstClr val="black"/>
                </a:solidFill>
              </a:rPr>
              <a:pPr defTabSz="914293"/>
              <a:t>‹#›</a:t>
            </a:fld>
            <a:endParaRPr lang="en-US" dirty="0">
              <a:solidFill>
                <a:prstClr val="black"/>
              </a:solidFill>
            </a:endParaRPr>
          </a:p>
        </p:txBody>
      </p:sp>
      <p:sp>
        <p:nvSpPr>
          <p:cNvPr id="9" name="Table Placeholder 8"/>
          <p:cNvSpPr>
            <a:spLocks noGrp="1"/>
          </p:cNvSpPr>
          <p:nvPr>
            <p:ph type="tbl" sz="quarter" idx="13"/>
          </p:nvPr>
        </p:nvSpPr>
        <p:spPr>
          <a:xfrm>
            <a:off x="1752600" y="1447800"/>
            <a:ext cx="5638800" cy="4114800"/>
          </a:xfrm>
          <a:prstGeom prst="rect">
            <a:avLst/>
          </a:prstGeom>
        </p:spPr>
        <p:txBody>
          <a:bodyPr lIns="91429" tIns="45714" rIns="91429" bIns="45714"/>
          <a:lstStyle/>
          <a:p>
            <a:endParaRPr lang="en-US" dirty="0"/>
          </a:p>
        </p:txBody>
      </p:sp>
    </p:spTree>
    <p:extLst>
      <p:ext uri="{BB962C8B-B14F-4D97-AF65-F5344CB8AC3E}">
        <p14:creationId xmlns:p14="http://schemas.microsoft.com/office/powerpoint/2010/main" val="353184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2"/>
            <a:ext cx="2133600" cy="365125"/>
          </a:xfrm>
          <a:prstGeom prst="rect">
            <a:avLst/>
          </a:prstGeom>
        </p:spPr>
        <p:txBody>
          <a:bodyPr lIns="91313" tIns="45658" rIns="91313" bIns="45658"/>
          <a:lstStyle>
            <a:lvl1pPr algn="r">
              <a:defRPr sz="1000" b="1">
                <a:latin typeface="Arial Narrow" panose="020B0606020202030204" pitchFamily="34" charset="0"/>
              </a:defRPr>
            </a:lvl1pPr>
          </a:lstStyle>
          <a:p>
            <a:fld id="{1D7F1ABF-CE35-4BF2-A2ED-4F50B5C41B28}" type="slidenum">
              <a:rPr lang="en-US" smtClean="0"/>
              <a:pPr/>
              <a:t>‹#›</a:t>
            </a:fld>
            <a:endParaRPr lang="en-US"/>
          </a:p>
        </p:txBody>
      </p:sp>
    </p:spTree>
    <p:extLst>
      <p:ext uri="{BB962C8B-B14F-4D97-AF65-F5344CB8AC3E}">
        <p14:creationId xmlns:p14="http://schemas.microsoft.com/office/powerpoint/2010/main" val="153591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aphic image forma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lIns="91429" tIns="45714" rIns="91429" bIns="45714"/>
          <a:lstStyle>
            <a:lvl1pPr>
              <a:defRPr sz="1100" b="1" i="1">
                <a:latin typeface="Arial Narrow" panose="020B0606020202030204" pitchFamily="34" charset="0"/>
              </a:defRPr>
            </a:lvl1pPr>
          </a:lstStyle>
          <a:p>
            <a:pPr defTabSz="914293"/>
            <a:fld id="{B38957FB-D60A-42BF-A2E2-B01E69C4C006}" type="datetime4">
              <a:rPr lang="en-US" smtClean="0">
                <a:solidFill>
                  <a:prstClr val="black"/>
                </a:solidFill>
              </a:rPr>
              <a:pPr defTabSz="914293"/>
              <a:t>October 17, 2014</a:t>
            </a:fld>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429" tIns="45714" rIns="91429" bIns="45714"/>
          <a:lstStyle>
            <a:lvl1pPr algn="r">
              <a:defRPr sz="1100" b="1">
                <a:solidFill>
                  <a:schemeClr val="tx1"/>
                </a:solidFill>
                <a:latin typeface="Arial Narrow" panose="020B0606020202030204" pitchFamily="34" charset="0"/>
              </a:defRPr>
            </a:lvl1pPr>
          </a:lstStyle>
          <a:p>
            <a:pPr defTabSz="914293"/>
            <a:fld id="{1D7F1ABF-CE35-4BF2-A2ED-4F50B5C41B28}" type="slidenum">
              <a:rPr lang="en-US" smtClean="0">
                <a:solidFill>
                  <a:prstClr val="black"/>
                </a:solidFill>
              </a:rPr>
              <a:pPr defTabSz="914293"/>
              <a:t>‹#›</a:t>
            </a:fld>
            <a:endParaRPr lang="en-US" dirty="0">
              <a:solidFill>
                <a:prstClr val="black"/>
              </a:solidFill>
            </a:endParaRPr>
          </a:p>
        </p:txBody>
      </p:sp>
      <p:sp>
        <p:nvSpPr>
          <p:cNvPr id="8" name="ClipArt Placeholder 7"/>
          <p:cNvSpPr>
            <a:spLocks noGrp="1"/>
          </p:cNvSpPr>
          <p:nvPr>
            <p:ph type="clipArt" sz="quarter" idx="13"/>
          </p:nvPr>
        </p:nvSpPr>
        <p:spPr>
          <a:xfrm>
            <a:off x="1371600" y="1295400"/>
            <a:ext cx="6400800" cy="4038600"/>
          </a:xfrm>
          <a:prstGeom prst="rect">
            <a:avLst/>
          </a:prstGeom>
        </p:spPr>
        <p:txBody>
          <a:bodyPr lIns="91429" tIns="45714" rIns="91429" bIns="45714"/>
          <a:lstStyle/>
          <a:p>
            <a:endParaRPr lang="en-US" dirty="0"/>
          </a:p>
        </p:txBody>
      </p:sp>
    </p:spTree>
    <p:extLst>
      <p:ext uri="{BB962C8B-B14F-4D97-AF65-F5344CB8AC3E}">
        <p14:creationId xmlns:p14="http://schemas.microsoft.com/office/powerpoint/2010/main" val="17519258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First Slide">
    <p:spTree>
      <p:nvGrpSpPr>
        <p:cNvPr id="1" name=""/>
        <p:cNvGrpSpPr/>
        <p:nvPr/>
      </p:nvGrpSpPr>
      <p:grpSpPr>
        <a:xfrm>
          <a:off x="0" y="0"/>
          <a:ext cx="0" cy="0"/>
          <a:chOff x="0" y="0"/>
          <a:chExt cx="0" cy="0"/>
        </a:xfrm>
      </p:grpSpPr>
      <p:sp>
        <p:nvSpPr>
          <p:cNvPr id="17" name="Rectangle 16"/>
          <p:cNvSpPr/>
          <p:nvPr userDrawn="1"/>
        </p:nvSpPr>
        <p:spPr>
          <a:xfrm>
            <a:off x="0" y="-118872"/>
            <a:ext cx="9144000" cy="6976872"/>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914293"/>
            <a:endParaRPr lang="en-US" dirty="0">
              <a:solidFill>
                <a:prstClr val="white"/>
              </a:solidFill>
            </a:endParaRPr>
          </a:p>
        </p:txBody>
      </p:sp>
      <p:sp>
        <p:nvSpPr>
          <p:cNvPr id="14" name="Title 1"/>
          <p:cNvSpPr txBox="1">
            <a:spLocks/>
          </p:cNvSpPr>
          <p:nvPr userDrawn="1"/>
        </p:nvSpPr>
        <p:spPr>
          <a:xfrm>
            <a:off x="457200" y="5900935"/>
            <a:ext cx="7098792" cy="765173"/>
          </a:xfrm>
          <a:prstGeom prst="rect">
            <a:avLst/>
          </a:prstGeom>
        </p:spPr>
        <p:txBody>
          <a:bodyPr lIns="91429" tIns="45714" rIns="91429" bIns="45714"/>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r>
              <a:rPr lang="en-US" sz="6000" b="1" spc="250" dirty="0" smtClean="0">
                <a:solidFill>
                  <a:srgbClr val="6F8F2F">
                    <a:lumMod val="60000"/>
                    <a:lumOff val="40000"/>
                  </a:srgbClr>
                </a:solidFill>
                <a:latin typeface="Script MT Bold" panose="03040602040607080904" pitchFamily="66" charset="0"/>
              </a:rPr>
              <a:t>F</a:t>
            </a:r>
            <a:r>
              <a:rPr lang="en-US" sz="4000" b="1" spc="250" dirty="0" smtClean="0">
                <a:solidFill>
                  <a:srgbClr val="6F8F2F">
                    <a:lumMod val="20000"/>
                    <a:lumOff val="80000"/>
                  </a:srgbClr>
                </a:solidFill>
                <a:latin typeface="Script MT Bold" panose="03040602040607080904" pitchFamily="66" charset="0"/>
              </a:rPr>
              <a:t>inancial</a:t>
            </a:r>
            <a:r>
              <a:rPr lang="en-US" b="1" spc="250" dirty="0" smtClean="0">
                <a:solidFill>
                  <a:srgbClr val="23689F">
                    <a:lumMod val="75000"/>
                  </a:srgbClr>
                </a:solidFill>
                <a:latin typeface="Trebuchet MS" panose="020B0603020202020204" pitchFamily="34" charset="0"/>
              </a:rPr>
              <a:t> </a:t>
            </a:r>
            <a:r>
              <a:rPr lang="en-US" sz="6000" b="1" spc="250" dirty="0" smtClean="0">
                <a:solidFill>
                  <a:srgbClr val="6F8F2F">
                    <a:lumMod val="60000"/>
                    <a:lumOff val="40000"/>
                  </a:srgbClr>
                </a:solidFill>
                <a:latin typeface="Script MT Bold" panose="03040602040607080904" pitchFamily="66" charset="0"/>
              </a:rPr>
              <a:t>M</a:t>
            </a:r>
            <a:r>
              <a:rPr lang="en-US" sz="4000" b="1" spc="250" dirty="0" smtClean="0">
                <a:solidFill>
                  <a:srgbClr val="6F8F2F">
                    <a:lumMod val="20000"/>
                    <a:lumOff val="80000"/>
                  </a:srgbClr>
                </a:solidFill>
                <a:latin typeface="Script MT Bold" panose="03040602040607080904" pitchFamily="66" charset="0"/>
              </a:rPr>
              <a:t>anagement</a:t>
            </a:r>
            <a:endParaRPr lang="en-US" sz="4000" b="1" spc="250" dirty="0">
              <a:solidFill>
                <a:srgbClr val="6F8F2F">
                  <a:lumMod val="20000"/>
                  <a:lumOff val="80000"/>
                </a:srgbClr>
              </a:solidFill>
              <a:latin typeface="Script MT Bold" panose="03040602040607080904" pitchFamily="66" charset="0"/>
            </a:endParaRPr>
          </a:p>
        </p:txBody>
      </p:sp>
      <p:sp>
        <p:nvSpPr>
          <p:cNvPr id="15" name="TextBox 14"/>
          <p:cNvSpPr txBox="1"/>
          <p:nvPr userDrawn="1"/>
        </p:nvSpPr>
        <p:spPr>
          <a:xfrm>
            <a:off x="152399" y="5791200"/>
            <a:ext cx="1358747" cy="323165"/>
          </a:xfrm>
          <a:prstGeom prst="rect">
            <a:avLst/>
          </a:prstGeom>
          <a:noFill/>
        </p:spPr>
        <p:txBody>
          <a:bodyPr wrap="square" lIns="91429" tIns="45714" rIns="91429" bIns="45714" rtlCol="0">
            <a:spAutoFit/>
          </a:bodyPr>
          <a:lstStyle/>
          <a:p>
            <a:pPr defTabSz="914293"/>
            <a:r>
              <a:rPr lang="en-US" sz="1500" b="1" spc="150" dirty="0" smtClean="0">
                <a:solidFill>
                  <a:srgbClr val="6F8F2F">
                    <a:lumMod val="20000"/>
                    <a:lumOff val="80000"/>
                  </a:srgbClr>
                </a:solidFill>
                <a:latin typeface="Trebuchet MS" panose="020B0603020202020204" pitchFamily="34" charset="0"/>
              </a:rPr>
              <a:t>Office of</a:t>
            </a:r>
            <a:endParaRPr lang="en-US" sz="1500" b="1" spc="150" dirty="0">
              <a:solidFill>
                <a:srgbClr val="6F8F2F">
                  <a:lumMod val="20000"/>
                  <a:lumOff val="80000"/>
                </a:srgbClr>
              </a:solidFill>
              <a:latin typeface="Trebuchet MS" panose="020B0603020202020204" pitchFamily="34" charset="0"/>
            </a:endParaRPr>
          </a:p>
        </p:txBody>
      </p:sp>
      <p:pic>
        <p:nvPicPr>
          <p:cNvPr id="7" name="Picture 6" descr="INS B&amp;W.JPG"/>
          <p:cNvPicPr>
            <a:picLocks noChangeAspect="1"/>
          </p:cNvPicPr>
          <p:nvPr userDrawn="1"/>
        </p:nvPicPr>
        <p:blipFill rotWithShape="1">
          <a:blip r:embed="rId2" cstate="print">
            <a:lum bright="10000"/>
            <a:extLst>
              <a:ext uri="{28A0092B-C50C-407E-A947-70E740481C1C}">
                <a14:useLocalDpi xmlns:a14="http://schemas.microsoft.com/office/drawing/2010/main"/>
              </a:ext>
            </a:extLst>
          </a:blip>
          <a:srcRect/>
          <a:stretch/>
        </p:blipFill>
        <p:spPr>
          <a:xfrm>
            <a:off x="0" y="-118872"/>
            <a:ext cx="9144000" cy="154533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622969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lIns="91429" tIns="45714" rIns="91429" bIns="45714"/>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lIns="91429" tIns="45714" rIns="91429" bIns="45714"/>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429" tIns="45714" rIns="91429" bIns="45714"/>
          <a:lstStyle/>
          <a:p>
            <a:pPr defTabSz="914293"/>
            <a:fld id="{AC44954B-BEBE-464F-9AD6-3F173D3EFC2D}" type="datetimeFigureOut">
              <a:rPr lang="en-US" smtClean="0">
                <a:solidFill>
                  <a:prstClr val="black"/>
                </a:solidFill>
              </a:rPr>
              <a:pPr defTabSz="914293"/>
              <a:t>10/17/2014</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429" tIns="45714" rIns="91429" bIns="45714"/>
          <a:lstStyle/>
          <a:p>
            <a:pPr defTabSz="914293"/>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429" tIns="45714" rIns="91429" bIns="45714"/>
          <a:lstStyle/>
          <a:p>
            <a:pPr defTabSz="914293"/>
            <a:fld id="{2115E9A1-7C26-4DA2-9443-F43E2B8E8905}" type="slidenum">
              <a:rPr lang="en-US" smtClean="0">
                <a:solidFill>
                  <a:prstClr val="black"/>
                </a:solidFill>
              </a:rPr>
              <a:pPr defTabSz="914293"/>
              <a:t>‹#›</a:t>
            </a:fld>
            <a:endParaRPr lang="en-US" dirty="0">
              <a:solidFill>
                <a:prstClr val="black"/>
              </a:solidFill>
            </a:endParaRPr>
          </a:p>
        </p:txBody>
      </p:sp>
    </p:spTree>
    <p:extLst>
      <p:ext uri="{BB962C8B-B14F-4D97-AF65-F5344CB8AC3E}">
        <p14:creationId xmlns:p14="http://schemas.microsoft.com/office/powerpoint/2010/main" val="60210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list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2"/>
            <a:ext cx="2133600" cy="365125"/>
          </a:xfrm>
          <a:prstGeom prst="rect">
            <a:avLst/>
          </a:prstGeom>
        </p:spPr>
        <p:txBody>
          <a:bodyPr lIns="91313" tIns="45658" rIns="91313" bIns="45658"/>
          <a:lstStyle>
            <a:lvl1pPr algn="r">
              <a:defRPr sz="1200">
                <a:latin typeface="Arial Narrow" panose="020B0606020202030204" pitchFamily="34" charset="0"/>
              </a:defRPr>
            </a:lvl1pPr>
          </a:lstStyle>
          <a:p>
            <a:fld id="{1D7F1ABF-CE35-4BF2-A2ED-4F50B5C41B28}" type="slidenum">
              <a:rPr lang="en-US" smtClean="0"/>
              <a:pPr/>
              <a:t>‹#›</a:t>
            </a:fld>
            <a:endParaRPr lang="en-US"/>
          </a:p>
        </p:txBody>
      </p:sp>
      <p:sp>
        <p:nvSpPr>
          <p:cNvPr id="3" name="Text Placeholder 2"/>
          <p:cNvSpPr>
            <a:spLocks noGrp="1"/>
          </p:cNvSpPr>
          <p:nvPr>
            <p:ph type="body" sz="quarter" idx="13"/>
          </p:nvPr>
        </p:nvSpPr>
        <p:spPr>
          <a:xfrm>
            <a:off x="1295400" y="1524000"/>
            <a:ext cx="6477000" cy="4267200"/>
          </a:xfrm>
          <a:prstGeom prst="rect">
            <a:avLst/>
          </a:prstGeom>
        </p:spPr>
        <p:txBody>
          <a:bodyPr lIns="91313" tIns="45658" rIns="91313" bIns="45658"/>
          <a:lstStyle>
            <a:lvl1pPr>
              <a:defRPr sz="3200"/>
            </a:lvl1pPr>
            <a:lvl2pPr>
              <a:spcBef>
                <a:spcPts val="1800"/>
              </a:spcBef>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14576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date">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2"/>
            <a:ext cx="2133600" cy="365125"/>
          </a:xfrm>
          <a:prstGeom prst="rect">
            <a:avLst/>
          </a:prstGeom>
        </p:spPr>
        <p:txBody>
          <a:bodyPr lIns="91313" tIns="45658" rIns="91313" bIns="45658"/>
          <a:lstStyle>
            <a:lvl1pPr>
              <a:defRPr sz="1000" b="1" i="1">
                <a:latin typeface="Arial Narrow" panose="020B0606020202030204" pitchFamily="34" charset="0"/>
              </a:defRPr>
            </a:lvl1pPr>
          </a:lstStyle>
          <a:p>
            <a:fld id="{4AC0E519-D693-48A7-9A0D-7B8457F223FF}" type="datetime1">
              <a:rPr lang="en-US" smtClean="0"/>
              <a:t>10/17/2014</a:t>
            </a:fld>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lIns="91313" tIns="45658" rIns="91313" bIns="45658"/>
          <a:lstStyle>
            <a:lvl1pPr algn="r">
              <a:defRPr sz="1000" b="1">
                <a:latin typeface="Arial Narrow" panose="020B0606020202030204" pitchFamily="34" charset="0"/>
              </a:defRPr>
            </a:lvl1pPr>
          </a:lstStyle>
          <a:p>
            <a:fld id="{1D7F1ABF-CE35-4BF2-A2ED-4F50B5C41B28}" type="slidenum">
              <a:rPr lang="en-US" smtClean="0"/>
              <a:pPr/>
              <a:t>‹#›</a:t>
            </a:fld>
            <a:endParaRPr lang="en-US"/>
          </a:p>
        </p:txBody>
      </p:sp>
    </p:spTree>
    <p:extLst>
      <p:ext uri="{BB962C8B-B14F-4D97-AF65-F5344CB8AC3E}">
        <p14:creationId xmlns:p14="http://schemas.microsoft.com/office/powerpoint/2010/main" val="197824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forma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lIns="91313" tIns="45658" rIns="91313" bIns="45658"/>
          <a:lstStyle>
            <a:lvl1pPr>
              <a:defRPr sz="1000" b="1" i="1">
                <a:latin typeface="Arial Narrow" panose="020B0606020202030204" pitchFamily="34" charset="0"/>
              </a:defRPr>
            </a:lvl1pPr>
          </a:lstStyle>
          <a:p>
            <a:fld id="{9AEBB223-BBD2-46F3-AB3D-B14C39E974B0}" type="datetime1">
              <a:rPr lang="en-US" smtClean="0"/>
              <a:t>10/17/2014</a:t>
            </a:fld>
            <a:endParaRPr lang="en-US"/>
          </a:p>
        </p:txBody>
      </p:sp>
      <p:sp>
        <p:nvSpPr>
          <p:cNvPr id="4" name="Slide Number Placeholder 3"/>
          <p:cNvSpPr>
            <a:spLocks noGrp="1"/>
          </p:cNvSpPr>
          <p:nvPr>
            <p:ph type="sldNum" sz="quarter" idx="12"/>
          </p:nvPr>
        </p:nvSpPr>
        <p:spPr>
          <a:xfrm>
            <a:off x="6553200" y="6356352"/>
            <a:ext cx="2133600" cy="365125"/>
          </a:xfrm>
          <a:prstGeom prst="rect">
            <a:avLst/>
          </a:prstGeom>
        </p:spPr>
        <p:txBody>
          <a:bodyPr lIns="91313" tIns="45658" rIns="91313" bIns="45658"/>
          <a:lstStyle>
            <a:lvl1pPr algn="r">
              <a:defRPr sz="1000" b="1">
                <a:latin typeface="Arial Narrow" panose="020B0606020202030204" pitchFamily="34" charset="0"/>
              </a:defRPr>
            </a:lvl1pPr>
          </a:lstStyle>
          <a:p>
            <a:fld id="{1D7F1ABF-CE35-4BF2-A2ED-4F50B5C41B28}" type="slidenum">
              <a:rPr lang="en-US" smtClean="0"/>
              <a:pPr/>
              <a:t>‹#›</a:t>
            </a:fld>
            <a:endParaRPr lang="en-US"/>
          </a:p>
        </p:txBody>
      </p:sp>
      <p:sp>
        <p:nvSpPr>
          <p:cNvPr id="6" name="Chart Placeholder 5"/>
          <p:cNvSpPr>
            <a:spLocks noGrp="1"/>
          </p:cNvSpPr>
          <p:nvPr>
            <p:ph type="chart" sz="quarter" idx="13"/>
          </p:nvPr>
        </p:nvSpPr>
        <p:spPr>
          <a:xfrm>
            <a:off x="1524000" y="1066800"/>
            <a:ext cx="6096000" cy="4343400"/>
          </a:xfrm>
          <a:prstGeom prst="rect">
            <a:avLst/>
          </a:prstGeom>
        </p:spPr>
        <p:txBody>
          <a:bodyPr lIns="91313" tIns="45658" rIns="91313" bIns="45658"/>
          <a:lstStyle/>
          <a:p>
            <a:endParaRPr lang="en-US" dirty="0"/>
          </a:p>
        </p:txBody>
      </p:sp>
    </p:spTree>
    <p:extLst>
      <p:ext uri="{BB962C8B-B14F-4D97-AF65-F5344CB8AC3E}">
        <p14:creationId xmlns:p14="http://schemas.microsoft.com/office/powerpoint/2010/main" val="365499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forma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2"/>
            <a:ext cx="2133600" cy="365125"/>
          </a:xfrm>
          <a:prstGeom prst="rect">
            <a:avLst/>
          </a:prstGeom>
        </p:spPr>
        <p:txBody>
          <a:bodyPr lIns="91313" tIns="45658" rIns="91313" bIns="45658"/>
          <a:lstStyle>
            <a:lvl1pPr>
              <a:defRPr sz="1000" b="1" i="1">
                <a:latin typeface="Arial Narrow" panose="020B0606020202030204" pitchFamily="34" charset="0"/>
              </a:defRPr>
            </a:lvl1pPr>
          </a:lstStyle>
          <a:p>
            <a:fld id="{201EBD5B-DF9F-4FBE-9A99-93C6F1702FEB}" type="datetime1">
              <a:rPr lang="en-US" smtClean="0"/>
              <a:t>10/17/2014</a:t>
            </a:fld>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lIns="91313" tIns="45658" rIns="91313" bIns="45658"/>
          <a:lstStyle>
            <a:lvl1pPr algn="r">
              <a:defRPr sz="1000" b="1">
                <a:latin typeface="Arial Narrow" panose="020B0606020202030204" pitchFamily="34" charset="0"/>
              </a:defRPr>
            </a:lvl1pPr>
          </a:lstStyle>
          <a:p>
            <a:fld id="{1D7F1ABF-CE35-4BF2-A2ED-4F50B5C41B28}" type="slidenum">
              <a:rPr lang="en-US" smtClean="0"/>
              <a:pPr/>
              <a:t>‹#›</a:t>
            </a:fld>
            <a:endParaRPr lang="en-US"/>
          </a:p>
        </p:txBody>
      </p:sp>
      <p:sp>
        <p:nvSpPr>
          <p:cNvPr id="9" name="Table Placeholder 8"/>
          <p:cNvSpPr>
            <a:spLocks noGrp="1"/>
          </p:cNvSpPr>
          <p:nvPr>
            <p:ph type="tbl" sz="quarter" idx="13"/>
          </p:nvPr>
        </p:nvSpPr>
        <p:spPr>
          <a:xfrm>
            <a:off x="1752600" y="1447800"/>
            <a:ext cx="5638800" cy="4114800"/>
          </a:xfrm>
          <a:prstGeom prst="rect">
            <a:avLst/>
          </a:prstGeom>
        </p:spPr>
        <p:txBody>
          <a:bodyPr lIns="91313" tIns="45658" rIns="91313" bIns="45658"/>
          <a:lstStyle/>
          <a:p>
            <a:endParaRPr lang="en-US"/>
          </a:p>
        </p:txBody>
      </p:sp>
    </p:spTree>
    <p:extLst>
      <p:ext uri="{BB962C8B-B14F-4D97-AF65-F5344CB8AC3E}">
        <p14:creationId xmlns:p14="http://schemas.microsoft.com/office/powerpoint/2010/main" val="2527348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 image forma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2"/>
            <a:ext cx="2133600" cy="365125"/>
          </a:xfrm>
          <a:prstGeom prst="rect">
            <a:avLst/>
          </a:prstGeom>
        </p:spPr>
        <p:txBody>
          <a:bodyPr lIns="91313" tIns="45658" rIns="91313" bIns="45658"/>
          <a:lstStyle>
            <a:lvl1pPr>
              <a:defRPr sz="1000" b="1" i="1">
                <a:latin typeface="Arial Narrow" panose="020B0606020202030204" pitchFamily="34" charset="0"/>
              </a:defRPr>
            </a:lvl1pPr>
          </a:lstStyle>
          <a:p>
            <a:fld id="{2666A868-4EF0-4121-90B5-4FB72AB28CF4}" type="datetime1">
              <a:rPr lang="en-US" smtClean="0"/>
              <a:t>10/17/2014</a:t>
            </a:fld>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lIns="91313" tIns="45658" rIns="91313" bIns="45658"/>
          <a:lstStyle>
            <a:lvl1pPr algn="r">
              <a:defRPr sz="1000" b="1">
                <a:solidFill>
                  <a:schemeClr val="tx1"/>
                </a:solidFill>
                <a:latin typeface="Arial Narrow" panose="020B0606020202030204" pitchFamily="34" charset="0"/>
              </a:defRPr>
            </a:lvl1pPr>
          </a:lstStyle>
          <a:p>
            <a:fld id="{1D7F1ABF-CE35-4BF2-A2ED-4F50B5C41B28}" type="slidenum">
              <a:rPr lang="en-US" smtClean="0"/>
              <a:pPr/>
              <a:t>‹#›</a:t>
            </a:fld>
            <a:endParaRPr lang="en-US"/>
          </a:p>
        </p:txBody>
      </p:sp>
      <p:sp>
        <p:nvSpPr>
          <p:cNvPr id="8" name="ClipArt Placeholder 7"/>
          <p:cNvSpPr>
            <a:spLocks noGrp="1"/>
          </p:cNvSpPr>
          <p:nvPr>
            <p:ph type="clipArt" sz="quarter" idx="13"/>
          </p:nvPr>
        </p:nvSpPr>
        <p:spPr>
          <a:xfrm>
            <a:off x="1371600" y="1295400"/>
            <a:ext cx="6400800" cy="4038600"/>
          </a:xfrm>
          <a:prstGeom prst="rect">
            <a:avLst/>
          </a:prstGeom>
        </p:spPr>
        <p:txBody>
          <a:bodyPr lIns="91313" tIns="45658" rIns="91313" bIns="45658"/>
          <a:lstStyle/>
          <a:p>
            <a:endParaRPr lang="en-US"/>
          </a:p>
        </p:txBody>
      </p:sp>
    </p:spTree>
    <p:extLst>
      <p:ext uri="{BB962C8B-B14F-4D97-AF65-F5344CB8AC3E}">
        <p14:creationId xmlns:p14="http://schemas.microsoft.com/office/powerpoint/2010/main" val="393015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First Slide">
    <p:spTree>
      <p:nvGrpSpPr>
        <p:cNvPr id="1" name=""/>
        <p:cNvGrpSpPr/>
        <p:nvPr/>
      </p:nvGrpSpPr>
      <p:grpSpPr>
        <a:xfrm>
          <a:off x="0" y="0"/>
          <a:ext cx="0" cy="0"/>
          <a:chOff x="0" y="0"/>
          <a:chExt cx="0" cy="0"/>
        </a:xfrm>
      </p:grpSpPr>
      <p:sp>
        <p:nvSpPr>
          <p:cNvPr id="17" name="Rectangle 16"/>
          <p:cNvSpPr/>
          <p:nvPr userDrawn="1"/>
        </p:nvSpPr>
        <p:spPr>
          <a:xfrm>
            <a:off x="0" y="-118872"/>
            <a:ext cx="9144000" cy="6976872"/>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3" tIns="45658" rIns="91313" bIns="45658" rtlCol="0" anchor="ctr"/>
          <a:lstStyle/>
          <a:p>
            <a:pPr algn="ctr"/>
            <a:endParaRPr lang="en-US"/>
          </a:p>
        </p:txBody>
      </p:sp>
      <p:pic>
        <p:nvPicPr>
          <p:cNvPr id="7" name="Picture 6" descr="INS B&amp;W.JPG"/>
          <p:cNvPicPr>
            <a:picLocks noChangeAspect="1"/>
          </p:cNvPicPr>
          <p:nvPr userDrawn="1"/>
        </p:nvPicPr>
        <p:blipFill rotWithShape="1">
          <a:blip r:embed="rId2" cstate="print">
            <a:lum bright="10000"/>
            <a:extLst>
              <a:ext uri="{28A0092B-C50C-407E-A947-70E740481C1C}">
                <a14:useLocalDpi xmlns:a14="http://schemas.microsoft.com/office/drawing/2010/main"/>
              </a:ext>
            </a:extLst>
          </a:blip>
          <a:srcRect/>
          <a:stretch/>
        </p:blipFill>
        <p:spPr>
          <a:xfrm>
            <a:off x="0" y="-118872"/>
            <a:ext cx="9144000" cy="1545336"/>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12" y="5791212"/>
            <a:ext cx="3657143" cy="901587"/>
          </a:xfrm>
          <a:prstGeom prst="rect">
            <a:avLst/>
          </a:prstGeom>
        </p:spPr>
      </p:pic>
    </p:spTree>
    <p:extLst>
      <p:ext uri="{BB962C8B-B14F-4D97-AF65-F5344CB8AC3E}">
        <p14:creationId xmlns:p14="http://schemas.microsoft.com/office/powerpoint/2010/main" val="31494592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2881144"/>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60" r:id="rId4"/>
    <p:sldLayoutId id="2147483652" r:id="rId5"/>
    <p:sldLayoutId id="2147483655" r:id="rId6"/>
    <p:sldLayoutId id="2147483657" r:id="rId7"/>
    <p:sldLayoutId id="2147483658" r:id="rId8"/>
    <p:sldLayoutId id="2147483661" r:id="rId9"/>
    <p:sldLayoutId id="2147483663" r:id="rId10"/>
    <p:sldLayoutId id="2147483690" r:id="rId11"/>
  </p:sldLayoutIdLst>
  <p:hf hdr="0" ftr="0" dt="0"/>
  <p:txStyles>
    <p:titleStyle>
      <a:lvl1pPr algn="l" defTabSz="913128"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p:titleStyle>
    <p:bodyStyle>
      <a:lvl1pPr marL="228282" indent="-172797" algn="l" defTabSz="913128"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5461" indent="-291694" algn="l" defTabSz="913128"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1410" indent="-228282" algn="l" defTabSz="913128"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597974" indent="-228282" algn="l" defTabSz="913128"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4539" indent="-228282" algn="l" defTabSz="913128"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1101" indent="-228282" algn="l" defTabSz="91312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7666" indent="-228282" algn="l" defTabSz="91312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4229" indent="-228282" algn="l" defTabSz="91312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0792" indent="-228282" algn="l" defTabSz="91312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128" rtl="0" eaLnBrk="1" latinLnBrk="0" hangingPunct="1">
        <a:defRPr sz="1800" kern="1200">
          <a:solidFill>
            <a:schemeClr val="tx1"/>
          </a:solidFill>
          <a:latin typeface="+mn-lt"/>
          <a:ea typeface="+mn-ea"/>
          <a:cs typeface="+mn-cs"/>
        </a:defRPr>
      </a:lvl1pPr>
      <a:lvl2pPr marL="456565" algn="l" defTabSz="913128" rtl="0" eaLnBrk="1" latinLnBrk="0" hangingPunct="1">
        <a:defRPr sz="1800" kern="1200">
          <a:solidFill>
            <a:schemeClr val="tx1"/>
          </a:solidFill>
          <a:latin typeface="+mn-lt"/>
          <a:ea typeface="+mn-ea"/>
          <a:cs typeface="+mn-cs"/>
        </a:defRPr>
      </a:lvl2pPr>
      <a:lvl3pPr marL="913128" algn="l" defTabSz="913128" rtl="0" eaLnBrk="1" latinLnBrk="0" hangingPunct="1">
        <a:defRPr sz="1800" kern="1200">
          <a:solidFill>
            <a:schemeClr val="tx1"/>
          </a:solidFill>
          <a:latin typeface="+mn-lt"/>
          <a:ea typeface="+mn-ea"/>
          <a:cs typeface="+mn-cs"/>
        </a:defRPr>
      </a:lvl3pPr>
      <a:lvl4pPr marL="1369691" algn="l" defTabSz="913128" rtl="0" eaLnBrk="1" latinLnBrk="0" hangingPunct="1">
        <a:defRPr sz="1800" kern="1200">
          <a:solidFill>
            <a:schemeClr val="tx1"/>
          </a:solidFill>
          <a:latin typeface="+mn-lt"/>
          <a:ea typeface="+mn-ea"/>
          <a:cs typeface="+mn-cs"/>
        </a:defRPr>
      </a:lvl4pPr>
      <a:lvl5pPr marL="1826256" algn="l" defTabSz="913128" rtl="0" eaLnBrk="1" latinLnBrk="0" hangingPunct="1">
        <a:defRPr sz="1800" kern="1200">
          <a:solidFill>
            <a:schemeClr val="tx1"/>
          </a:solidFill>
          <a:latin typeface="+mn-lt"/>
          <a:ea typeface="+mn-ea"/>
          <a:cs typeface="+mn-cs"/>
        </a:defRPr>
      </a:lvl5pPr>
      <a:lvl6pPr marL="2282822" algn="l" defTabSz="913128" rtl="0" eaLnBrk="1" latinLnBrk="0" hangingPunct="1">
        <a:defRPr sz="1800" kern="1200">
          <a:solidFill>
            <a:schemeClr val="tx1"/>
          </a:solidFill>
          <a:latin typeface="+mn-lt"/>
          <a:ea typeface="+mn-ea"/>
          <a:cs typeface="+mn-cs"/>
        </a:defRPr>
      </a:lvl6pPr>
      <a:lvl7pPr marL="2739385" algn="l" defTabSz="913128" rtl="0" eaLnBrk="1" latinLnBrk="0" hangingPunct="1">
        <a:defRPr sz="1800" kern="1200">
          <a:solidFill>
            <a:schemeClr val="tx1"/>
          </a:solidFill>
          <a:latin typeface="+mn-lt"/>
          <a:ea typeface="+mn-ea"/>
          <a:cs typeface="+mn-cs"/>
        </a:defRPr>
      </a:lvl7pPr>
      <a:lvl8pPr marL="3195949" algn="l" defTabSz="913128" rtl="0" eaLnBrk="1" latinLnBrk="0" hangingPunct="1">
        <a:defRPr sz="1800" kern="1200">
          <a:solidFill>
            <a:schemeClr val="tx1"/>
          </a:solidFill>
          <a:latin typeface="+mn-lt"/>
          <a:ea typeface="+mn-ea"/>
          <a:cs typeface="+mn-cs"/>
        </a:defRPr>
      </a:lvl8pPr>
      <a:lvl9pPr marL="3652511" algn="l" defTabSz="91312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313" tIns="45658" rIns="91313" bIns="4565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13"/>
            <a:ext cx="8229600" cy="4525963"/>
          </a:xfrm>
          <a:prstGeom prst="rect">
            <a:avLst/>
          </a:prstGeom>
        </p:spPr>
        <p:txBody>
          <a:bodyPr vert="horz" lIns="91313" tIns="45658" rIns="91313" bIns="456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313" tIns="45658" rIns="91313" bIns="45658" rtlCol="0" anchor="ctr"/>
          <a:lstStyle>
            <a:lvl1pPr algn="l">
              <a:defRPr sz="1200">
                <a:solidFill>
                  <a:schemeClr val="tx1">
                    <a:tint val="75000"/>
                  </a:schemeClr>
                </a:solidFill>
              </a:defRPr>
            </a:lvl1pPr>
          </a:lstStyle>
          <a:p>
            <a:fld id="{CD616DBC-EDF0-4098-B10F-9E497A44A349}" type="datetime1">
              <a:rPr lang="en-US" smtClean="0">
                <a:solidFill>
                  <a:prstClr val="black">
                    <a:tint val="75000"/>
                  </a:prstClr>
                </a:solidFill>
              </a:rPr>
              <a:t>10/17/2014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313" tIns="45658" rIns="91313" bIns="45658"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313" tIns="45658" rIns="91313" bIns="45658" rtlCol="0" anchor="ctr"/>
          <a:lstStyle>
            <a:lvl1pPr algn="r">
              <a:defRPr sz="1200">
                <a:solidFill>
                  <a:schemeClr val="tx1">
                    <a:tint val="75000"/>
                  </a:schemeClr>
                </a:solidFill>
              </a:defRPr>
            </a:lvl1pPr>
          </a:lstStyle>
          <a:p>
            <a:fld id="{939E0065-8629-4DA9-A347-FA028490FE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557437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defTabSz="913128" rtl="0" eaLnBrk="1" latinLnBrk="0" hangingPunct="1">
        <a:spcBef>
          <a:spcPct val="0"/>
        </a:spcBef>
        <a:buNone/>
        <a:defRPr sz="4400" kern="1200">
          <a:solidFill>
            <a:schemeClr val="tx1"/>
          </a:solidFill>
          <a:latin typeface="+mj-lt"/>
          <a:ea typeface="+mj-ea"/>
          <a:cs typeface="+mj-cs"/>
        </a:defRPr>
      </a:lvl1pPr>
    </p:titleStyle>
    <p:bodyStyle>
      <a:lvl1pPr marL="342424" indent="-342424" algn="l" defTabSz="913128"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1915" indent="-285352" algn="l" defTabSz="913128"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410" indent="-228282" algn="l" defTabSz="913128"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7974" indent="-228282" algn="l" defTabSz="913128"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4539" indent="-228282" algn="l" defTabSz="913128"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1101" indent="-228282" algn="l" defTabSz="91312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66" indent="-228282" algn="l" defTabSz="91312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229" indent="-228282" algn="l" defTabSz="91312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92" indent="-228282" algn="l" defTabSz="91312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28" rtl="0" eaLnBrk="1" latinLnBrk="0" hangingPunct="1">
        <a:defRPr sz="1800" kern="1200">
          <a:solidFill>
            <a:schemeClr val="tx1"/>
          </a:solidFill>
          <a:latin typeface="+mn-lt"/>
          <a:ea typeface="+mn-ea"/>
          <a:cs typeface="+mn-cs"/>
        </a:defRPr>
      </a:lvl1pPr>
      <a:lvl2pPr marL="456565" algn="l" defTabSz="913128" rtl="0" eaLnBrk="1" latinLnBrk="0" hangingPunct="1">
        <a:defRPr sz="1800" kern="1200">
          <a:solidFill>
            <a:schemeClr val="tx1"/>
          </a:solidFill>
          <a:latin typeface="+mn-lt"/>
          <a:ea typeface="+mn-ea"/>
          <a:cs typeface="+mn-cs"/>
        </a:defRPr>
      </a:lvl2pPr>
      <a:lvl3pPr marL="913128" algn="l" defTabSz="913128" rtl="0" eaLnBrk="1" latinLnBrk="0" hangingPunct="1">
        <a:defRPr sz="1800" kern="1200">
          <a:solidFill>
            <a:schemeClr val="tx1"/>
          </a:solidFill>
          <a:latin typeface="+mn-lt"/>
          <a:ea typeface="+mn-ea"/>
          <a:cs typeface="+mn-cs"/>
        </a:defRPr>
      </a:lvl3pPr>
      <a:lvl4pPr marL="1369691" algn="l" defTabSz="913128" rtl="0" eaLnBrk="1" latinLnBrk="0" hangingPunct="1">
        <a:defRPr sz="1800" kern="1200">
          <a:solidFill>
            <a:schemeClr val="tx1"/>
          </a:solidFill>
          <a:latin typeface="+mn-lt"/>
          <a:ea typeface="+mn-ea"/>
          <a:cs typeface="+mn-cs"/>
        </a:defRPr>
      </a:lvl4pPr>
      <a:lvl5pPr marL="1826256" algn="l" defTabSz="913128" rtl="0" eaLnBrk="1" latinLnBrk="0" hangingPunct="1">
        <a:defRPr sz="1800" kern="1200">
          <a:solidFill>
            <a:schemeClr val="tx1"/>
          </a:solidFill>
          <a:latin typeface="+mn-lt"/>
          <a:ea typeface="+mn-ea"/>
          <a:cs typeface="+mn-cs"/>
        </a:defRPr>
      </a:lvl5pPr>
      <a:lvl6pPr marL="2282822" algn="l" defTabSz="913128" rtl="0" eaLnBrk="1" latinLnBrk="0" hangingPunct="1">
        <a:defRPr sz="1800" kern="1200">
          <a:solidFill>
            <a:schemeClr val="tx1"/>
          </a:solidFill>
          <a:latin typeface="+mn-lt"/>
          <a:ea typeface="+mn-ea"/>
          <a:cs typeface="+mn-cs"/>
        </a:defRPr>
      </a:lvl6pPr>
      <a:lvl7pPr marL="2739385" algn="l" defTabSz="913128" rtl="0" eaLnBrk="1" latinLnBrk="0" hangingPunct="1">
        <a:defRPr sz="1800" kern="1200">
          <a:solidFill>
            <a:schemeClr val="tx1"/>
          </a:solidFill>
          <a:latin typeface="+mn-lt"/>
          <a:ea typeface="+mn-ea"/>
          <a:cs typeface="+mn-cs"/>
        </a:defRPr>
      </a:lvl7pPr>
      <a:lvl8pPr marL="3195949" algn="l" defTabSz="913128" rtl="0" eaLnBrk="1" latinLnBrk="0" hangingPunct="1">
        <a:defRPr sz="1800" kern="1200">
          <a:solidFill>
            <a:schemeClr val="tx1"/>
          </a:solidFill>
          <a:latin typeface="+mn-lt"/>
          <a:ea typeface="+mn-ea"/>
          <a:cs typeface="+mn-cs"/>
        </a:defRPr>
      </a:lvl8pPr>
      <a:lvl9pPr marL="3652511" algn="l" defTabSz="91312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3963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p:txStyles>
    <p:titleStyle>
      <a:lvl1pPr algn="l" defTabSz="914293"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p:titleStyle>
    <p:bodyStyle>
      <a:lvl1pPr marL="228573" indent="-173018" algn="l" defTabSz="914293"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195" indent="-292066" algn="l" defTabSz="914293"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2867" indent="-228573" algn="l" defTabSz="914293"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013" indent="-228573" algn="l" defTabSz="914293"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159" indent="-228573" algn="l" defTabSz="914293"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306"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5752" y="2194707"/>
            <a:ext cx="5791200" cy="830977"/>
          </a:xfrm>
          <a:prstGeom prst="rect">
            <a:avLst/>
          </a:prstGeom>
          <a:noFill/>
        </p:spPr>
        <p:txBody>
          <a:bodyPr wrap="square" lIns="91313" tIns="45658" rIns="91313" bIns="45658" rtlCol="0">
            <a:spAutoFit/>
          </a:bodyPr>
          <a:lstStyle/>
          <a:p>
            <a:pPr algn="ctr">
              <a:spcAft>
                <a:spcPts val="600"/>
              </a:spcAft>
            </a:pPr>
            <a:r>
              <a:rPr lang="en-US" sz="4800" b="1" cap="small" dirty="0">
                <a:solidFill>
                  <a:schemeClr val="bg1"/>
                </a:solidFill>
                <a:latin typeface="Arial Narrow" panose="020B0606020202030204" pitchFamily="34" charset="0"/>
              </a:rPr>
              <a:t>State Budget Update</a:t>
            </a:r>
          </a:p>
        </p:txBody>
      </p:sp>
      <p:sp>
        <p:nvSpPr>
          <p:cNvPr id="6" name="TextBox 5"/>
          <p:cNvSpPr txBox="1"/>
          <p:nvPr/>
        </p:nvSpPr>
        <p:spPr>
          <a:xfrm>
            <a:off x="1676400" y="3124203"/>
            <a:ext cx="5791200" cy="584755"/>
          </a:xfrm>
          <a:prstGeom prst="rect">
            <a:avLst/>
          </a:prstGeom>
          <a:noFill/>
        </p:spPr>
        <p:txBody>
          <a:bodyPr wrap="square" lIns="91313" tIns="45658" rIns="91313" bIns="45658" rtlCol="0">
            <a:spAutoFit/>
          </a:bodyPr>
          <a:lstStyle/>
          <a:p>
            <a:pPr algn="ctr"/>
            <a:r>
              <a:rPr lang="en-US" sz="3200" dirty="0">
                <a:solidFill>
                  <a:schemeClr val="bg1"/>
                </a:solidFill>
                <a:latin typeface="Arial Narrow" panose="020B0606020202030204" pitchFamily="34" charset="0"/>
              </a:rPr>
              <a:t>More Big Challenges Ahead</a:t>
            </a:r>
          </a:p>
        </p:txBody>
      </p:sp>
      <p:sp>
        <p:nvSpPr>
          <p:cNvPr id="4" name="TextBox 3"/>
          <p:cNvSpPr txBox="1"/>
          <p:nvPr/>
        </p:nvSpPr>
        <p:spPr>
          <a:xfrm>
            <a:off x="1810512" y="4013778"/>
            <a:ext cx="5791200" cy="400089"/>
          </a:xfrm>
          <a:prstGeom prst="rect">
            <a:avLst/>
          </a:prstGeom>
          <a:noFill/>
        </p:spPr>
        <p:txBody>
          <a:bodyPr wrap="square" lIns="91313" tIns="45658" rIns="91313" bIns="45658" rtlCol="0">
            <a:spAutoFit/>
          </a:bodyPr>
          <a:lstStyle/>
          <a:p>
            <a:pPr algn="ctr"/>
            <a:r>
              <a:rPr lang="en-US" sz="2000" smtClean="0">
                <a:solidFill>
                  <a:schemeClr val="bg1"/>
                </a:solidFill>
                <a:latin typeface="Arial Narrow" panose="020B0606020202030204" pitchFamily="34" charset="0"/>
              </a:rPr>
              <a:t>October 2014</a:t>
            </a:r>
            <a:endParaRPr lang="en-US" sz="20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800163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0938" y="1524003"/>
            <a:ext cx="3516923" cy="369257"/>
          </a:xfrm>
          <a:prstGeom prst="rect">
            <a:avLst/>
          </a:prstGeom>
          <a:noFill/>
        </p:spPr>
        <p:txBody>
          <a:bodyPr wrap="square" lIns="91365" tIns="45683" rIns="91365" bIns="45683" rtlCol="0">
            <a:spAutoFit/>
          </a:bodyPr>
          <a:lstStyle/>
          <a:p>
            <a:pPr defTabSz="913651"/>
            <a:r>
              <a:rPr lang="en-US" b="1" dirty="0">
                <a:solidFill>
                  <a:prstClr val="black"/>
                </a:solidFill>
                <a:latin typeface="Arial Narrow" panose="020B0606020202030204" pitchFamily="34" charset="0"/>
              </a:rPr>
              <a:t>Projected Additional Revenue</a:t>
            </a:r>
          </a:p>
        </p:txBody>
      </p:sp>
      <p:sp>
        <p:nvSpPr>
          <p:cNvPr id="5" name="TextBox 4"/>
          <p:cNvSpPr txBox="1"/>
          <p:nvPr/>
        </p:nvSpPr>
        <p:spPr>
          <a:xfrm>
            <a:off x="402558" y="3790893"/>
            <a:ext cx="4169507" cy="369257"/>
          </a:xfrm>
          <a:prstGeom prst="rect">
            <a:avLst/>
          </a:prstGeom>
          <a:noFill/>
        </p:spPr>
        <p:txBody>
          <a:bodyPr wrap="square" lIns="91365" tIns="45683" rIns="91365" bIns="45683" rtlCol="0">
            <a:spAutoFit/>
          </a:bodyPr>
          <a:lstStyle/>
          <a:p>
            <a:pPr defTabSz="913651"/>
            <a:r>
              <a:rPr lang="en-US" b="1" dirty="0">
                <a:solidFill>
                  <a:prstClr val="black"/>
                </a:solidFill>
                <a:latin typeface="Arial Narrow" panose="020B0606020202030204" pitchFamily="34" charset="0"/>
              </a:rPr>
              <a:t>Projected Additional Spending Needs</a:t>
            </a:r>
          </a:p>
        </p:txBody>
      </p:sp>
      <p:sp>
        <p:nvSpPr>
          <p:cNvPr id="38" name="TextBox 37"/>
          <p:cNvSpPr txBox="1"/>
          <p:nvPr/>
        </p:nvSpPr>
        <p:spPr>
          <a:xfrm>
            <a:off x="586154" y="381007"/>
            <a:ext cx="8036493" cy="1169476"/>
          </a:xfrm>
          <a:prstGeom prst="rect">
            <a:avLst/>
          </a:prstGeom>
          <a:noFill/>
        </p:spPr>
        <p:txBody>
          <a:bodyPr wrap="square" lIns="91365" tIns="45683" rIns="91365" bIns="45683" rtlCol="0">
            <a:spAutoFit/>
          </a:bodyPr>
          <a:lstStyle/>
          <a:p>
            <a:pPr algn="ctr" defTabSz="913651"/>
            <a:r>
              <a:rPr lang="en-US" sz="2900" b="1" dirty="0">
                <a:solidFill>
                  <a:prstClr val="black"/>
                </a:solidFill>
                <a:latin typeface="Arial Narrow" panose="020B0606020202030204" pitchFamily="34" charset="0"/>
              </a:rPr>
              <a:t>Preliminary 2015–17 Operating Budget Outlook</a:t>
            </a:r>
          </a:p>
          <a:p>
            <a:pPr algn="ctr" defTabSz="913651">
              <a:spcBef>
                <a:spcPts val="600"/>
              </a:spcBef>
            </a:pPr>
            <a:r>
              <a:rPr lang="en-US" b="1" dirty="0" smtClean="0">
                <a:solidFill>
                  <a:prstClr val="black"/>
                </a:solidFill>
                <a:latin typeface="Arial Narrow" panose="020B0606020202030204" pitchFamily="34" charset="0"/>
              </a:rPr>
              <a:t>Near General Fund (GF-State, Education Legacy Trust Account, Opportunity Pathways Account)</a:t>
            </a:r>
            <a:endParaRPr lang="en-US" b="1" dirty="0">
              <a:solidFill>
                <a:prstClr val="black"/>
              </a:solidFill>
              <a:latin typeface="Arial Narrow" panose="020B0606020202030204" pitchFamily="34" charset="0"/>
            </a:endParaRPr>
          </a:p>
        </p:txBody>
      </p:sp>
      <p:grpSp>
        <p:nvGrpSpPr>
          <p:cNvPr id="13" name="Group 12"/>
          <p:cNvGrpSpPr/>
          <p:nvPr/>
        </p:nvGrpSpPr>
        <p:grpSpPr>
          <a:xfrm>
            <a:off x="270313" y="1546078"/>
            <a:ext cx="8534400" cy="2074251"/>
            <a:chOff x="230594" y="1588851"/>
            <a:chExt cx="8534400" cy="2074251"/>
          </a:xfrm>
        </p:grpSpPr>
        <p:graphicFrame>
          <p:nvGraphicFramePr>
            <p:cNvPr id="4" name="Chart 3"/>
            <p:cNvGraphicFramePr/>
            <p:nvPr>
              <p:extLst>
                <p:ext uri="{D42A27DB-BD31-4B8C-83A1-F6EECF244321}">
                  <p14:modId xmlns:p14="http://schemas.microsoft.com/office/powerpoint/2010/main" val="760662576"/>
                </p:ext>
              </p:extLst>
            </p:nvPr>
          </p:nvGraphicFramePr>
          <p:xfrm>
            <a:off x="230594" y="1588851"/>
            <a:ext cx="8534400" cy="2074251"/>
          </p:xfrm>
          <a:graphic>
            <a:graphicData uri="http://schemas.openxmlformats.org/drawingml/2006/chart">
              <c:chart xmlns:c="http://schemas.openxmlformats.org/drawingml/2006/chart" xmlns:r="http://schemas.openxmlformats.org/officeDocument/2006/relationships" r:id="rId3"/>
            </a:graphicData>
          </a:graphic>
        </p:graphicFrame>
        <p:sp>
          <p:nvSpPr>
            <p:cNvPr id="36" name="TextBox 35"/>
            <p:cNvSpPr txBox="1"/>
            <p:nvPr/>
          </p:nvSpPr>
          <p:spPr>
            <a:xfrm>
              <a:off x="1477853" y="2430787"/>
              <a:ext cx="1465385" cy="369332"/>
            </a:xfrm>
            <a:prstGeom prst="rect">
              <a:avLst/>
            </a:prstGeom>
            <a:noFill/>
          </p:spPr>
          <p:txBody>
            <a:bodyPr wrap="square" rtlCol="0">
              <a:spAutoFit/>
            </a:bodyPr>
            <a:lstStyle/>
            <a:p>
              <a:pPr algn="ctr" defTabSz="913651"/>
              <a:r>
                <a:rPr lang="en-US" b="1" dirty="0">
                  <a:solidFill>
                    <a:prstClr val="black"/>
                  </a:solidFill>
                  <a:latin typeface="Arial Narrow" panose="020B0606020202030204" pitchFamily="34" charset="0"/>
                </a:rPr>
                <a:t>$</a:t>
              </a:r>
              <a:r>
                <a:rPr lang="en-US" b="1" dirty="0" smtClean="0">
                  <a:solidFill>
                    <a:prstClr val="black"/>
                  </a:solidFill>
                  <a:latin typeface="Arial Narrow" panose="020B0606020202030204" pitchFamily="34" charset="0"/>
                </a:rPr>
                <a:t>2.6 </a:t>
              </a:r>
              <a:r>
                <a:rPr lang="en-US" b="1" dirty="0">
                  <a:solidFill>
                    <a:prstClr val="black"/>
                  </a:solidFill>
                  <a:latin typeface="Arial Narrow" panose="020B0606020202030204" pitchFamily="34" charset="0"/>
                </a:rPr>
                <a:t>billion</a:t>
              </a:r>
            </a:p>
          </p:txBody>
        </p:sp>
      </p:grpSp>
      <p:grpSp>
        <p:nvGrpSpPr>
          <p:cNvPr id="3" name="Group 2"/>
          <p:cNvGrpSpPr/>
          <p:nvPr/>
        </p:nvGrpSpPr>
        <p:grpSpPr>
          <a:xfrm>
            <a:off x="400938" y="4190997"/>
            <a:ext cx="2390604" cy="1676405"/>
            <a:chOff x="520957" y="4190995"/>
            <a:chExt cx="3492330" cy="1676405"/>
          </a:xfrm>
          <a:solidFill>
            <a:srgbClr val="FF9999"/>
          </a:solidFill>
        </p:grpSpPr>
        <p:sp>
          <p:nvSpPr>
            <p:cNvPr id="16" name="Rectangle 15"/>
            <p:cNvSpPr/>
            <p:nvPr/>
          </p:nvSpPr>
          <p:spPr>
            <a:xfrm>
              <a:off x="523327" y="4191000"/>
              <a:ext cx="3489960" cy="1676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651"/>
              <a:endParaRPr lang="en-US" dirty="0">
                <a:solidFill>
                  <a:prstClr val="white"/>
                </a:solidFill>
                <a:latin typeface="Arial Narrow" panose="020B0606020202030204" pitchFamily="34" charset="0"/>
              </a:endParaRPr>
            </a:p>
          </p:txBody>
        </p:sp>
        <p:sp>
          <p:nvSpPr>
            <p:cNvPr id="17" name="TextBox 1"/>
            <p:cNvSpPr txBox="1"/>
            <p:nvPr/>
          </p:nvSpPr>
          <p:spPr>
            <a:xfrm>
              <a:off x="520957" y="4190995"/>
              <a:ext cx="3492330" cy="1676398"/>
            </a:xfrm>
            <a:prstGeom prst="rect">
              <a:avLst/>
            </a:prstGeom>
            <a:grp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3651">
                <a:spcAft>
                  <a:spcPts val="600"/>
                </a:spcAft>
              </a:pPr>
              <a:r>
                <a:rPr lang="en-US" sz="1200" b="1" dirty="0">
                  <a:solidFill>
                    <a:prstClr val="black"/>
                  </a:solidFill>
                  <a:latin typeface="Arial Narrow" panose="020B0606020202030204" pitchFamily="34" charset="0"/>
                </a:rPr>
                <a:t>Maintenance &amp; Carry Forward</a:t>
              </a:r>
              <a:br>
                <a:rPr lang="en-US" sz="1200" b="1" dirty="0">
                  <a:solidFill>
                    <a:prstClr val="black"/>
                  </a:solidFill>
                  <a:latin typeface="Arial Narrow" panose="020B0606020202030204" pitchFamily="34" charset="0"/>
                </a:rPr>
              </a:br>
              <a:r>
                <a:rPr lang="en-US" b="1" dirty="0">
                  <a:solidFill>
                    <a:prstClr val="black"/>
                  </a:solidFill>
                  <a:latin typeface="Arial Narrow" panose="020B0606020202030204" pitchFamily="34" charset="0"/>
                </a:rPr>
                <a:t>Estimated $</a:t>
              </a:r>
              <a:r>
                <a:rPr lang="en-US" b="1" dirty="0" smtClean="0">
                  <a:solidFill>
                    <a:prstClr val="black"/>
                  </a:solidFill>
                  <a:latin typeface="Arial Narrow" panose="020B0606020202030204" pitchFamily="34" charset="0"/>
                </a:rPr>
                <a:t>1.8 </a:t>
              </a:r>
              <a:r>
                <a:rPr lang="en-US" b="1" dirty="0">
                  <a:solidFill>
                    <a:prstClr val="black"/>
                  </a:solidFill>
                  <a:latin typeface="Arial Narrow" panose="020B0606020202030204" pitchFamily="34" charset="0"/>
                </a:rPr>
                <a:t>billion</a:t>
              </a:r>
              <a:endParaRPr lang="en-US" sz="1200" b="1" dirty="0">
                <a:solidFill>
                  <a:prstClr val="black"/>
                </a:solidFill>
                <a:latin typeface="Arial Narrow" panose="020B0606020202030204" pitchFamily="34" charset="0"/>
              </a:endParaRPr>
            </a:p>
            <a:p>
              <a:pPr defTabSz="913651">
                <a:spcAft>
                  <a:spcPts val="300"/>
                </a:spcAft>
              </a:pPr>
              <a:r>
                <a:rPr lang="en-US" dirty="0">
                  <a:solidFill>
                    <a:prstClr val="black"/>
                  </a:solidFill>
                  <a:latin typeface="Arial Narrow" panose="020B0606020202030204" pitchFamily="34" charset="0"/>
                </a:rPr>
                <a:t>Includes </a:t>
              </a:r>
              <a:r>
                <a:rPr lang="en-US" b="1" dirty="0">
                  <a:solidFill>
                    <a:prstClr val="black"/>
                  </a:solidFill>
                  <a:latin typeface="Arial Narrow" panose="020B0606020202030204" pitchFamily="34" charset="0"/>
                </a:rPr>
                <a:t>$647M</a:t>
              </a:r>
              <a:r>
                <a:rPr lang="en-US" dirty="0">
                  <a:solidFill>
                    <a:prstClr val="black"/>
                  </a:solidFill>
                  <a:latin typeface="Arial Narrow" panose="020B0606020202030204" pitchFamily="34" charset="0"/>
                </a:rPr>
                <a:t>  to continue FY 2015 appropriation level.</a:t>
              </a:r>
            </a:p>
            <a:p>
              <a:pPr defTabSz="913651"/>
              <a:r>
                <a:rPr lang="en-US" dirty="0">
                  <a:solidFill>
                    <a:prstClr val="black"/>
                  </a:solidFill>
                  <a:latin typeface="Arial Narrow" panose="020B0606020202030204" pitchFamily="34" charset="0"/>
                </a:rPr>
                <a:t>Maintenance level estimate includes:</a:t>
              </a:r>
            </a:p>
            <a:p>
              <a:pPr marL="117379" indent="-58689" defTabSz="913651">
                <a:buFont typeface="Arial" panose="020B0604020202020204" pitchFamily="34" charset="0"/>
                <a:buChar char="•"/>
              </a:pPr>
              <a:r>
                <a:rPr lang="en-US" b="1" dirty="0">
                  <a:solidFill>
                    <a:prstClr val="black"/>
                  </a:solidFill>
                  <a:latin typeface="Arial Narrow" panose="020B0606020202030204" pitchFamily="34" charset="0"/>
                </a:rPr>
                <a:t>$175M  </a:t>
              </a:r>
              <a:r>
                <a:rPr lang="en-US" dirty="0">
                  <a:solidFill>
                    <a:prstClr val="black"/>
                  </a:solidFill>
                  <a:latin typeface="Arial Narrow" panose="020B0606020202030204" pitchFamily="34" charset="0"/>
                </a:rPr>
                <a:t>low-income health care</a:t>
              </a:r>
            </a:p>
            <a:p>
              <a:pPr marL="117379" indent="-58689" defTabSz="913651">
                <a:buFont typeface="Arial" panose="020B0604020202020204" pitchFamily="34" charset="0"/>
                <a:buChar char="•"/>
              </a:pPr>
              <a:r>
                <a:rPr lang="en-US" b="1" dirty="0">
                  <a:solidFill>
                    <a:prstClr val="black"/>
                  </a:solidFill>
                  <a:latin typeface="Arial Narrow" panose="020B0606020202030204" pitchFamily="34" charset="0"/>
                </a:rPr>
                <a:t>$215M  </a:t>
              </a:r>
              <a:r>
                <a:rPr lang="en-US" dirty="0">
                  <a:solidFill>
                    <a:prstClr val="black"/>
                  </a:solidFill>
                  <a:latin typeface="Arial Narrow" panose="020B0606020202030204" pitchFamily="34" charset="0"/>
                </a:rPr>
                <a:t>K-12 education </a:t>
              </a:r>
            </a:p>
            <a:p>
              <a:pPr marL="117379" indent="-58689" defTabSz="913651">
                <a:buFont typeface="Arial" panose="020B0604020202020204" pitchFamily="34" charset="0"/>
                <a:buChar char="•"/>
              </a:pPr>
              <a:r>
                <a:rPr lang="en-US" b="1" dirty="0">
                  <a:solidFill>
                    <a:prstClr val="black"/>
                  </a:solidFill>
                  <a:latin typeface="Arial Narrow" panose="020B0606020202030204" pitchFamily="34" charset="0"/>
                </a:rPr>
                <a:t>$150M  </a:t>
              </a:r>
              <a:r>
                <a:rPr lang="en-US" dirty="0">
                  <a:solidFill>
                    <a:prstClr val="black"/>
                  </a:solidFill>
                  <a:latin typeface="Arial Narrow" panose="020B0606020202030204" pitchFamily="34" charset="0"/>
                </a:rPr>
                <a:t>mental health, DD, long-term care</a:t>
              </a:r>
            </a:p>
            <a:p>
              <a:pPr algn="ctr" defTabSz="913651"/>
              <a:endParaRPr lang="en-US" sz="1200" b="1" dirty="0">
                <a:solidFill>
                  <a:prstClr val="black"/>
                </a:solidFill>
                <a:latin typeface="Arial Narrow" panose="020B0606020202030204" pitchFamily="34" charset="0"/>
              </a:endParaRPr>
            </a:p>
            <a:p>
              <a:pPr algn="ctr" defTabSz="913651"/>
              <a:endParaRPr lang="en-US" sz="1200" dirty="0">
                <a:solidFill>
                  <a:prstClr val="black"/>
                </a:solidFill>
                <a:latin typeface="Arial Narrow" panose="020B0606020202030204" pitchFamily="34" charset="0"/>
              </a:endParaRPr>
            </a:p>
          </p:txBody>
        </p:sp>
      </p:grpSp>
      <p:grpSp>
        <p:nvGrpSpPr>
          <p:cNvPr id="7" name="Group 6"/>
          <p:cNvGrpSpPr/>
          <p:nvPr/>
        </p:nvGrpSpPr>
        <p:grpSpPr>
          <a:xfrm>
            <a:off x="2743199" y="4191000"/>
            <a:ext cx="596647" cy="1676400"/>
            <a:chOff x="3912226" y="4191000"/>
            <a:chExt cx="956536" cy="1676400"/>
          </a:xfrm>
          <a:solidFill>
            <a:srgbClr val="FF9999"/>
          </a:solidFill>
        </p:grpSpPr>
        <p:sp>
          <p:nvSpPr>
            <p:cNvPr id="20" name="Rectangle 19"/>
            <p:cNvSpPr/>
            <p:nvPr/>
          </p:nvSpPr>
          <p:spPr>
            <a:xfrm>
              <a:off x="4013287" y="4191000"/>
              <a:ext cx="831820" cy="1676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651"/>
              <a:endParaRPr lang="en-US" dirty="0">
                <a:solidFill>
                  <a:prstClr val="white"/>
                </a:solidFill>
                <a:latin typeface="Arial Narrow" panose="020B0606020202030204" pitchFamily="34" charset="0"/>
              </a:endParaRPr>
            </a:p>
          </p:txBody>
        </p:sp>
        <p:sp>
          <p:nvSpPr>
            <p:cNvPr id="21" name="TextBox 1"/>
            <p:cNvSpPr txBox="1"/>
            <p:nvPr/>
          </p:nvSpPr>
          <p:spPr>
            <a:xfrm>
              <a:off x="3912226" y="4626300"/>
              <a:ext cx="956536" cy="70770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3651"/>
              <a:r>
                <a:rPr lang="en-US" b="1" dirty="0">
                  <a:solidFill>
                    <a:prstClr val="black"/>
                  </a:solidFill>
                  <a:latin typeface="Arial Narrow" panose="020B0606020202030204" pitchFamily="34" charset="0"/>
                </a:rPr>
                <a:t>$273M</a:t>
              </a:r>
            </a:p>
            <a:p>
              <a:pPr algn="ctr" defTabSz="913651"/>
              <a:r>
                <a:rPr lang="en-US" dirty="0">
                  <a:solidFill>
                    <a:prstClr val="black"/>
                  </a:solidFill>
                  <a:latin typeface="Arial Narrow" panose="020B0606020202030204" pitchFamily="34" charset="0"/>
                </a:rPr>
                <a:t>pension </a:t>
              </a:r>
              <a:br>
                <a:rPr lang="en-US" dirty="0">
                  <a:solidFill>
                    <a:prstClr val="black"/>
                  </a:solidFill>
                  <a:latin typeface="Arial Narrow" panose="020B0606020202030204" pitchFamily="34" charset="0"/>
                </a:rPr>
              </a:br>
              <a:r>
                <a:rPr lang="en-US" dirty="0">
                  <a:solidFill>
                    <a:prstClr val="black"/>
                  </a:solidFill>
                  <a:latin typeface="Arial Narrow" panose="020B0606020202030204" pitchFamily="34" charset="0"/>
                </a:rPr>
                <a:t>costs</a:t>
              </a:r>
            </a:p>
          </p:txBody>
        </p:sp>
      </p:grpSp>
      <p:grpSp>
        <p:nvGrpSpPr>
          <p:cNvPr id="14" name="Group 13"/>
          <p:cNvGrpSpPr/>
          <p:nvPr/>
        </p:nvGrpSpPr>
        <p:grpSpPr>
          <a:xfrm>
            <a:off x="4779817" y="4152902"/>
            <a:ext cx="1316184" cy="1714499"/>
            <a:chOff x="5257800" y="4706618"/>
            <a:chExt cx="1447802" cy="1943099"/>
          </a:xfrm>
        </p:grpSpPr>
        <p:sp>
          <p:nvSpPr>
            <p:cNvPr id="31" name="Rectangle 30"/>
            <p:cNvSpPr/>
            <p:nvPr/>
          </p:nvSpPr>
          <p:spPr>
            <a:xfrm>
              <a:off x="5391073" y="4749799"/>
              <a:ext cx="1244598" cy="1899918"/>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651"/>
              <a:endParaRPr lang="en-US" dirty="0">
                <a:solidFill>
                  <a:prstClr val="white"/>
                </a:solidFill>
                <a:latin typeface="Arial Narrow" panose="020B0606020202030204" pitchFamily="34" charset="0"/>
              </a:endParaRPr>
            </a:p>
          </p:txBody>
        </p:sp>
        <p:sp>
          <p:nvSpPr>
            <p:cNvPr id="32" name="TextBox 1"/>
            <p:cNvSpPr txBox="1"/>
            <p:nvPr/>
          </p:nvSpPr>
          <p:spPr>
            <a:xfrm>
              <a:off x="5257800" y="4706618"/>
              <a:ext cx="1447802" cy="18999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3651"/>
              <a:r>
                <a:rPr lang="en-US" sz="900" b="1" dirty="0">
                  <a:solidFill>
                    <a:prstClr val="black"/>
                  </a:solidFill>
                  <a:latin typeface="Arial Narrow" panose="020B0606020202030204" pitchFamily="34" charset="0"/>
                </a:rPr>
                <a:t>Other obligations &amp; policy options $600M  </a:t>
              </a:r>
              <a:r>
                <a:rPr lang="en-US" sz="900" dirty="0">
                  <a:solidFill>
                    <a:prstClr val="black"/>
                  </a:solidFill>
                  <a:latin typeface="Arial Narrow" panose="020B0606020202030204" pitchFamily="34" charset="0"/>
                </a:rPr>
                <a:t>includes:</a:t>
              </a:r>
            </a:p>
            <a:p>
              <a:pPr marL="116752" indent="-62646" defTabSz="913651">
                <a:buFont typeface="Arial" panose="020B0604020202020204" pitchFamily="34" charset="0"/>
                <a:buChar char="•"/>
              </a:pPr>
              <a:r>
                <a:rPr lang="en-US" sz="900" dirty="0">
                  <a:solidFill>
                    <a:prstClr val="black"/>
                  </a:solidFill>
                  <a:latin typeface="Arial Narrow" panose="020B0606020202030204" pitchFamily="34" charset="0"/>
                </a:rPr>
                <a:t>lawsuits</a:t>
              </a:r>
            </a:p>
            <a:p>
              <a:pPr marL="116752" indent="-62646" defTabSz="913651">
                <a:buFont typeface="Arial" panose="020B0604020202020204" pitchFamily="34" charset="0"/>
                <a:buChar char="•"/>
              </a:pPr>
              <a:r>
                <a:rPr lang="en-US" sz="900" dirty="0">
                  <a:solidFill>
                    <a:prstClr val="black"/>
                  </a:solidFill>
                  <a:latin typeface="Arial Narrow" panose="020B0606020202030204" pitchFamily="34" charset="0"/>
                </a:rPr>
                <a:t>early learning &amp; higher education</a:t>
              </a:r>
            </a:p>
            <a:p>
              <a:pPr marL="116752" indent="-62646" defTabSz="913651">
                <a:buFont typeface="Arial" panose="020B0604020202020204" pitchFamily="34" charset="0"/>
                <a:buChar char="•"/>
              </a:pPr>
              <a:r>
                <a:rPr lang="en-US" sz="900" dirty="0">
                  <a:solidFill>
                    <a:prstClr val="black"/>
                  </a:solidFill>
                  <a:latin typeface="Arial Narrow" panose="020B0606020202030204" pitchFamily="34" charset="0"/>
                </a:rPr>
                <a:t>state employee &amp; higher education salaries</a:t>
              </a:r>
            </a:p>
            <a:p>
              <a:pPr marL="116752" indent="-62646" defTabSz="913651">
                <a:buFont typeface="Arial" panose="020B0604020202020204" pitchFamily="34" charset="0"/>
                <a:buChar char="•"/>
              </a:pPr>
              <a:r>
                <a:rPr lang="en-US" sz="900" dirty="0">
                  <a:solidFill>
                    <a:prstClr val="black"/>
                  </a:solidFill>
                  <a:latin typeface="Arial Narrow" panose="020B0606020202030204" pitchFamily="34" charset="0"/>
                </a:rPr>
                <a:t>all other policy enhancements </a:t>
              </a:r>
            </a:p>
          </p:txBody>
        </p:sp>
      </p:grpSp>
      <p:grpSp>
        <p:nvGrpSpPr>
          <p:cNvPr id="12" name="Group 11"/>
          <p:cNvGrpSpPr/>
          <p:nvPr/>
        </p:nvGrpSpPr>
        <p:grpSpPr>
          <a:xfrm>
            <a:off x="6047508" y="4190998"/>
            <a:ext cx="2701636" cy="1676398"/>
            <a:chOff x="7693051" y="4190999"/>
            <a:chExt cx="3632358" cy="1350545"/>
          </a:xfrm>
        </p:grpSpPr>
        <p:sp>
          <p:nvSpPr>
            <p:cNvPr id="34" name="Rectangle 33"/>
            <p:cNvSpPr/>
            <p:nvPr/>
          </p:nvSpPr>
          <p:spPr>
            <a:xfrm>
              <a:off x="7693051" y="4190999"/>
              <a:ext cx="3632358" cy="1350545"/>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651"/>
              <a:endParaRPr lang="en-US" dirty="0">
                <a:solidFill>
                  <a:prstClr val="white"/>
                </a:solidFill>
                <a:latin typeface="Arial Narrow" panose="020B0606020202030204" pitchFamily="34" charset="0"/>
              </a:endParaRPr>
            </a:p>
          </p:txBody>
        </p:sp>
        <p:sp>
          <p:nvSpPr>
            <p:cNvPr id="35" name="TextBox 34"/>
            <p:cNvSpPr txBox="1"/>
            <p:nvPr/>
          </p:nvSpPr>
          <p:spPr>
            <a:xfrm>
              <a:off x="8146029" y="4541687"/>
              <a:ext cx="2607845" cy="433916"/>
            </a:xfrm>
            <a:prstGeom prst="rect">
              <a:avLst/>
            </a:prstGeom>
            <a:noFill/>
          </p:spPr>
          <p:txBody>
            <a:bodyPr wrap="square" rtlCol="0">
              <a:spAutoFit/>
            </a:bodyPr>
            <a:lstStyle/>
            <a:p>
              <a:pPr algn="ctr" defTabSz="913651"/>
              <a:r>
                <a:rPr lang="en-US" sz="1500" b="1" dirty="0">
                  <a:solidFill>
                    <a:prstClr val="black"/>
                  </a:solidFill>
                  <a:latin typeface="Arial Narrow" panose="020B0606020202030204" pitchFamily="34" charset="0"/>
                </a:rPr>
                <a:t>$1.2 billion –$2 billion</a:t>
              </a:r>
            </a:p>
            <a:p>
              <a:pPr algn="ctr" defTabSz="913651"/>
              <a:r>
                <a:rPr lang="en-US" sz="1400" dirty="0">
                  <a:solidFill>
                    <a:prstClr val="black"/>
                  </a:solidFill>
                  <a:latin typeface="Arial Narrow" panose="020B0606020202030204" pitchFamily="34" charset="0"/>
                </a:rPr>
                <a:t>McCleary</a:t>
              </a:r>
            </a:p>
          </p:txBody>
        </p:sp>
      </p:grpSp>
      <p:grpSp>
        <p:nvGrpSpPr>
          <p:cNvPr id="8" name="Group 7"/>
          <p:cNvGrpSpPr/>
          <p:nvPr/>
        </p:nvGrpSpPr>
        <p:grpSpPr>
          <a:xfrm>
            <a:off x="3238498" y="4190995"/>
            <a:ext cx="588820" cy="1676398"/>
            <a:chOff x="4282215" y="4191000"/>
            <a:chExt cx="854763" cy="1350544"/>
          </a:xfrm>
          <a:solidFill>
            <a:srgbClr val="FF5050">
              <a:alpha val="74902"/>
            </a:srgbClr>
          </a:solidFill>
        </p:grpSpPr>
        <p:sp>
          <p:nvSpPr>
            <p:cNvPr id="22" name="Rectangle 21"/>
            <p:cNvSpPr/>
            <p:nvPr/>
          </p:nvSpPr>
          <p:spPr>
            <a:xfrm>
              <a:off x="4429336" y="4191000"/>
              <a:ext cx="569159" cy="1350544"/>
            </a:xfrm>
            <a:prstGeom prst="rect">
              <a:avLst/>
            </a:prstGeom>
            <a:solidFill>
              <a:srgbClr val="FF505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651"/>
              <a:endParaRPr lang="en-US" sz="1100" dirty="0">
                <a:solidFill>
                  <a:prstClr val="white"/>
                </a:solidFill>
                <a:latin typeface="Arial Narrow" panose="020B0606020202030204" pitchFamily="34" charset="0"/>
              </a:endParaRPr>
            </a:p>
          </p:txBody>
        </p:sp>
        <p:sp>
          <p:nvSpPr>
            <p:cNvPr id="23" name="TextBox 1"/>
            <p:cNvSpPr txBox="1"/>
            <p:nvPr/>
          </p:nvSpPr>
          <p:spPr>
            <a:xfrm>
              <a:off x="4282215" y="4542927"/>
              <a:ext cx="854763" cy="520334"/>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3651"/>
              <a:r>
                <a:rPr lang="en-US" b="1" dirty="0">
                  <a:solidFill>
                    <a:prstClr val="black"/>
                  </a:solidFill>
                  <a:latin typeface="Arial Narrow" panose="020B0606020202030204" pitchFamily="34" charset="0"/>
                </a:rPr>
                <a:t>$200M</a:t>
              </a:r>
            </a:p>
            <a:p>
              <a:pPr algn="ctr" defTabSz="913651"/>
              <a:r>
                <a:rPr lang="en-US" dirty="0">
                  <a:solidFill>
                    <a:prstClr val="black"/>
                  </a:solidFill>
                  <a:latin typeface="Arial Narrow" panose="020B0606020202030204" pitchFamily="34" charset="0"/>
                </a:rPr>
                <a:t>debt </a:t>
              </a:r>
              <a:br>
                <a:rPr lang="en-US" dirty="0">
                  <a:solidFill>
                    <a:prstClr val="black"/>
                  </a:solidFill>
                  <a:latin typeface="Arial Narrow" panose="020B0606020202030204" pitchFamily="34" charset="0"/>
                </a:rPr>
              </a:br>
              <a:r>
                <a:rPr lang="en-US" dirty="0">
                  <a:solidFill>
                    <a:prstClr val="black"/>
                  </a:solidFill>
                  <a:latin typeface="Arial Narrow" panose="020B0606020202030204" pitchFamily="34" charset="0"/>
                </a:rPr>
                <a:t>service</a:t>
              </a:r>
            </a:p>
          </p:txBody>
        </p:sp>
      </p:grpSp>
      <p:grpSp>
        <p:nvGrpSpPr>
          <p:cNvPr id="9" name="Group 8"/>
          <p:cNvGrpSpPr/>
          <p:nvPr/>
        </p:nvGrpSpPr>
        <p:grpSpPr>
          <a:xfrm>
            <a:off x="3570524" y="4191010"/>
            <a:ext cx="897571" cy="1676399"/>
            <a:chOff x="4951895" y="4191000"/>
            <a:chExt cx="871058" cy="1532152"/>
          </a:xfrm>
        </p:grpSpPr>
        <p:sp>
          <p:nvSpPr>
            <p:cNvPr id="25" name="Rectangle 24"/>
            <p:cNvSpPr/>
            <p:nvPr/>
          </p:nvSpPr>
          <p:spPr>
            <a:xfrm>
              <a:off x="5122417" y="4191000"/>
              <a:ext cx="536559" cy="153215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651"/>
              <a:endParaRPr lang="en-US" dirty="0">
                <a:solidFill>
                  <a:prstClr val="white"/>
                </a:solidFill>
                <a:latin typeface="Arial Narrow" panose="020B0606020202030204" pitchFamily="34" charset="0"/>
              </a:endParaRPr>
            </a:p>
          </p:txBody>
        </p:sp>
        <p:sp>
          <p:nvSpPr>
            <p:cNvPr id="26" name="TextBox 1"/>
            <p:cNvSpPr txBox="1"/>
            <p:nvPr/>
          </p:nvSpPr>
          <p:spPr>
            <a:xfrm>
              <a:off x="4951895" y="4581334"/>
              <a:ext cx="871058" cy="76862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3651"/>
              <a:r>
                <a:rPr lang="en-US" b="1" dirty="0">
                  <a:solidFill>
                    <a:prstClr val="black"/>
                  </a:solidFill>
                  <a:latin typeface="Arial Narrow" panose="020B0606020202030204" pitchFamily="34" charset="0"/>
                </a:rPr>
                <a:t>$302M</a:t>
              </a:r>
            </a:p>
            <a:p>
              <a:pPr algn="ctr" defTabSz="913651"/>
              <a:r>
                <a:rPr lang="en-US" dirty="0">
                  <a:solidFill>
                    <a:prstClr val="black"/>
                  </a:solidFill>
                  <a:latin typeface="Arial Narrow" panose="020B0606020202030204" pitchFamily="34" charset="0"/>
                </a:rPr>
                <a:t>employee health </a:t>
              </a:r>
              <a:br>
                <a:rPr lang="en-US" dirty="0">
                  <a:solidFill>
                    <a:prstClr val="black"/>
                  </a:solidFill>
                  <a:latin typeface="Arial Narrow" panose="020B0606020202030204" pitchFamily="34" charset="0"/>
                </a:rPr>
              </a:br>
              <a:r>
                <a:rPr lang="en-US" dirty="0">
                  <a:solidFill>
                    <a:prstClr val="black"/>
                  </a:solidFill>
                  <a:latin typeface="Arial Narrow" panose="020B0606020202030204" pitchFamily="34" charset="0"/>
                </a:rPr>
                <a:t>care</a:t>
              </a:r>
            </a:p>
          </p:txBody>
        </p:sp>
      </p:grpSp>
      <p:grpSp>
        <p:nvGrpSpPr>
          <p:cNvPr id="41" name="Group 40"/>
          <p:cNvGrpSpPr/>
          <p:nvPr/>
        </p:nvGrpSpPr>
        <p:grpSpPr>
          <a:xfrm>
            <a:off x="4468095" y="1953273"/>
            <a:ext cx="1579415" cy="1446565"/>
            <a:chOff x="5012078" y="2213709"/>
            <a:chExt cx="1453041" cy="1639440"/>
          </a:xfrm>
        </p:grpSpPr>
        <p:cxnSp>
          <p:nvCxnSpPr>
            <p:cNvPr id="18" name="Straight Connector 17"/>
            <p:cNvCxnSpPr/>
            <p:nvPr/>
          </p:nvCxnSpPr>
          <p:spPr>
            <a:xfrm>
              <a:off x="6465119" y="2213709"/>
              <a:ext cx="0" cy="1639440"/>
            </a:xfrm>
            <a:prstGeom prst="line">
              <a:avLst/>
            </a:prstGeom>
            <a:ln w="19050">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070659" y="2927631"/>
              <a:ext cx="1253941" cy="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012078" y="2497127"/>
              <a:ext cx="1436451" cy="418576"/>
            </a:xfrm>
            <a:prstGeom prst="rect">
              <a:avLst/>
            </a:prstGeom>
            <a:noFill/>
          </p:spPr>
          <p:txBody>
            <a:bodyPr wrap="square" rtlCol="0">
              <a:spAutoFit/>
            </a:bodyPr>
            <a:lstStyle/>
            <a:p>
              <a:pPr algn="ctr" defTabSz="913651"/>
              <a:r>
                <a:rPr lang="en-US" b="1" dirty="0" smtClean="0">
                  <a:solidFill>
                    <a:prstClr val="black"/>
                  </a:solidFill>
                  <a:latin typeface="Arial Narrow" panose="020B0606020202030204" pitchFamily="34" charset="0"/>
                </a:rPr>
                <a:t>$900 million</a:t>
              </a:r>
              <a:endParaRPr lang="en-US" b="1" dirty="0">
                <a:solidFill>
                  <a:prstClr val="black"/>
                </a:solidFill>
                <a:latin typeface="Arial Narrow" panose="020B0606020202030204" pitchFamily="34" charset="0"/>
              </a:endParaRPr>
            </a:p>
          </p:txBody>
        </p:sp>
      </p:grpSp>
      <p:grpSp>
        <p:nvGrpSpPr>
          <p:cNvPr id="10" name="Group 9"/>
          <p:cNvGrpSpPr/>
          <p:nvPr/>
        </p:nvGrpSpPr>
        <p:grpSpPr>
          <a:xfrm>
            <a:off x="4312982" y="4190999"/>
            <a:ext cx="570743" cy="1676398"/>
            <a:chOff x="5544143" y="4190999"/>
            <a:chExt cx="691628" cy="1676398"/>
          </a:xfrm>
        </p:grpSpPr>
        <p:sp>
          <p:nvSpPr>
            <p:cNvPr id="28" name="Rectangle 27"/>
            <p:cNvSpPr/>
            <p:nvPr/>
          </p:nvSpPr>
          <p:spPr>
            <a:xfrm>
              <a:off x="5544144" y="4190999"/>
              <a:ext cx="691627" cy="1676398"/>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651"/>
              <a:endParaRPr lang="en-US" sz="1100" dirty="0">
                <a:solidFill>
                  <a:prstClr val="white"/>
                </a:solidFill>
                <a:latin typeface="Arial Narrow" panose="020B0606020202030204" pitchFamily="34" charset="0"/>
              </a:endParaRPr>
            </a:p>
          </p:txBody>
        </p:sp>
        <p:sp>
          <p:nvSpPr>
            <p:cNvPr id="29" name="TextBox 1"/>
            <p:cNvSpPr txBox="1"/>
            <p:nvPr/>
          </p:nvSpPr>
          <p:spPr>
            <a:xfrm>
              <a:off x="5544143" y="4618678"/>
              <a:ext cx="664059"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3651"/>
              <a:r>
                <a:rPr lang="en-US" b="1" dirty="0">
                  <a:solidFill>
                    <a:prstClr val="black"/>
                  </a:solidFill>
                  <a:latin typeface="Arial Narrow" panose="020B0606020202030204" pitchFamily="34" charset="0"/>
                </a:rPr>
                <a:t>$321M</a:t>
              </a:r>
            </a:p>
            <a:p>
              <a:pPr algn="ctr" defTabSz="913651"/>
              <a:r>
                <a:rPr lang="en-US" dirty="0">
                  <a:solidFill>
                    <a:prstClr val="black"/>
                  </a:solidFill>
                  <a:latin typeface="Arial Narrow" panose="020B0606020202030204" pitchFamily="34" charset="0"/>
                </a:rPr>
                <a:t>I-732</a:t>
              </a:r>
              <a:br>
                <a:rPr lang="en-US" dirty="0">
                  <a:solidFill>
                    <a:prstClr val="black"/>
                  </a:solidFill>
                  <a:latin typeface="Arial Narrow" panose="020B0606020202030204" pitchFamily="34" charset="0"/>
                </a:rPr>
              </a:br>
              <a:r>
                <a:rPr lang="en-US" dirty="0">
                  <a:solidFill>
                    <a:prstClr val="black"/>
                  </a:solidFill>
                  <a:latin typeface="Arial Narrow" panose="020B0606020202030204" pitchFamily="34" charset="0"/>
                </a:rPr>
                <a:t> COLA</a:t>
              </a:r>
            </a:p>
          </p:txBody>
        </p:sp>
      </p:grpSp>
      <p:sp>
        <p:nvSpPr>
          <p:cNvPr id="37" name="TextBox 36"/>
          <p:cNvSpPr txBox="1"/>
          <p:nvPr/>
        </p:nvSpPr>
        <p:spPr>
          <a:xfrm>
            <a:off x="435831" y="6454588"/>
            <a:ext cx="2717129" cy="221359"/>
          </a:xfrm>
          <a:prstGeom prst="rect">
            <a:avLst/>
          </a:prstGeom>
          <a:noFill/>
        </p:spPr>
        <p:txBody>
          <a:bodyPr wrap="square" lIns="82048" tIns="41025" rIns="82048" bIns="41025" rtlCol="0">
            <a:spAutoFit/>
          </a:bodyPr>
          <a:lstStyle/>
          <a:p>
            <a:pPr defTabSz="820391"/>
            <a:r>
              <a:rPr lang="en-US" sz="900" dirty="0">
                <a:solidFill>
                  <a:prstClr val="black"/>
                </a:solidFill>
                <a:latin typeface="Arial Narrow" panose="020B0606020202030204" pitchFamily="34" charset="0"/>
              </a:rPr>
              <a:t>Office of Financial Management, as of August 2014</a:t>
            </a:r>
          </a:p>
        </p:txBody>
      </p:sp>
    </p:spTree>
    <p:extLst>
      <p:ext uri="{BB962C8B-B14F-4D97-AF65-F5344CB8AC3E}">
        <p14:creationId xmlns:p14="http://schemas.microsoft.com/office/powerpoint/2010/main" val="142956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442643216"/>
              </p:ext>
            </p:extLst>
          </p:nvPr>
        </p:nvGraphicFramePr>
        <p:xfrm>
          <a:off x="1371600" y="2099772"/>
          <a:ext cx="6502400" cy="384385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228600"/>
            <a:ext cx="8136044" cy="1371600"/>
          </a:xfrm>
        </p:spPr>
        <p:txBody>
          <a:bodyPr>
            <a:noAutofit/>
          </a:bodyPr>
          <a:lstStyle/>
          <a:p>
            <a:pPr>
              <a:lnSpc>
                <a:spcPts val="3197"/>
              </a:lnSpc>
              <a:spcBef>
                <a:spcPts val="1200"/>
              </a:spcBef>
            </a:pPr>
            <a:r>
              <a:rPr lang="en-US" sz="2800" b="1" dirty="0">
                <a:latin typeface="Arial Narrow" panose="020B0606020202030204" pitchFamily="34" charset="0"/>
                <a:cs typeface="Tahoma" pitchFamily="34" charset="0"/>
              </a:rPr>
              <a:t>About 2/3 of the budget is protected by </a:t>
            </a:r>
            <a:br>
              <a:rPr lang="en-US" sz="2800" b="1" dirty="0">
                <a:latin typeface="Arial Narrow" panose="020B0606020202030204" pitchFamily="34" charset="0"/>
                <a:cs typeface="Tahoma" pitchFamily="34" charset="0"/>
              </a:rPr>
            </a:br>
            <a:r>
              <a:rPr lang="en-US" sz="2800" b="1" dirty="0">
                <a:latin typeface="Arial Narrow" panose="020B0606020202030204" pitchFamily="34" charset="0"/>
                <a:cs typeface="Tahoma" pitchFamily="34" charset="0"/>
              </a:rPr>
              <a:t>constitutional and federal requirements . . . </a:t>
            </a:r>
            <a:br>
              <a:rPr lang="en-US" sz="2800" b="1" dirty="0">
                <a:latin typeface="Arial Narrow" panose="020B0606020202030204" pitchFamily="34" charset="0"/>
                <a:cs typeface="Tahoma" pitchFamily="34" charset="0"/>
              </a:rPr>
            </a:br>
            <a:r>
              <a:rPr lang="en-US" sz="2800" b="1" dirty="0">
                <a:latin typeface="Arial Narrow" panose="020B0606020202030204" pitchFamily="34" charset="0"/>
                <a:cs typeface="Tahoma" pitchFamily="34" charset="0"/>
              </a:rPr>
              <a:t>So we must look to the other 1/3 for savings</a:t>
            </a:r>
          </a:p>
        </p:txBody>
      </p:sp>
      <p:sp>
        <p:nvSpPr>
          <p:cNvPr id="5" name="TextBox 4"/>
          <p:cNvSpPr txBox="1"/>
          <p:nvPr/>
        </p:nvSpPr>
        <p:spPr>
          <a:xfrm>
            <a:off x="3784599" y="4479738"/>
            <a:ext cx="1727200" cy="492317"/>
          </a:xfrm>
          <a:prstGeom prst="rect">
            <a:avLst/>
          </a:prstGeom>
          <a:noFill/>
        </p:spPr>
        <p:txBody>
          <a:bodyPr wrap="square" lIns="91313" tIns="45658" rIns="91313" bIns="45658" rtlCol="0">
            <a:spAutoFit/>
          </a:bodyPr>
          <a:lstStyle/>
          <a:p>
            <a:pPr algn="ctr"/>
            <a:r>
              <a:rPr lang="en-US" sz="1300" dirty="0">
                <a:solidFill>
                  <a:prstClr val="black"/>
                </a:solidFill>
                <a:latin typeface="Arial Narrow" panose="020B0606020202030204" pitchFamily="34" charset="0"/>
              </a:rPr>
              <a:t>K-12 Basic Education 42.3%</a:t>
            </a:r>
          </a:p>
        </p:txBody>
      </p:sp>
      <p:sp>
        <p:nvSpPr>
          <p:cNvPr id="6" name="TextBox 5"/>
          <p:cNvSpPr txBox="1"/>
          <p:nvPr/>
        </p:nvSpPr>
        <p:spPr>
          <a:xfrm>
            <a:off x="5043323" y="3959612"/>
            <a:ext cx="1777999" cy="492317"/>
          </a:xfrm>
          <a:prstGeom prst="rect">
            <a:avLst/>
          </a:prstGeom>
          <a:noFill/>
        </p:spPr>
        <p:txBody>
          <a:bodyPr wrap="square" lIns="91313" tIns="45658" rIns="91313" bIns="45658" rtlCol="0">
            <a:spAutoFit/>
          </a:bodyPr>
          <a:lstStyle/>
          <a:p>
            <a:pPr algn="ctr"/>
            <a:r>
              <a:rPr lang="en-US" sz="1300" dirty="0">
                <a:solidFill>
                  <a:prstClr val="black"/>
                </a:solidFill>
                <a:latin typeface="Arial Narrow" panose="020B0606020202030204" pitchFamily="34" charset="0"/>
              </a:rPr>
              <a:t>Debt Service/ Pensions  5.9%</a:t>
            </a:r>
          </a:p>
        </p:txBody>
      </p:sp>
      <p:sp>
        <p:nvSpPr>
          <p:cNvPr id="7" name="TextBox 6"/>
          <p:cNvSpPr txBox="1"/>
          <p:nvPr/>
        </p:nvSpPr>
        <p:spPr>
          <a:xfrm>
            <a:off x="5068711" y="3371551"/>
            <a:ext cx="1422400" cy="492317"/>
          </a:xfrm>
          <a:prstGeom prst="rect">
            <a:avLst/>
          </a:prstGeom>
          <a:noFill/>
        </p:spPr>
        <p:txBody>
          <a:bodyPr wrap="square" lIns="91313" tIns="45658" rIns="91313" bIns="45658" rtlCol="0">
            <a:spAutoFit/>
          </a:bodyPr>
          <a:lstStyle/>
          <a:p>
            <a:pPr algn="ctr"/>
            <a:r>
              <a:rPr lang="en-US" sz="1300" dirty="0">
                <a:solidFill>
                  <a:prstClr val="black"/>
                </a:solidFill>
                <a:latin typeface="Arial Narrow" panose="020B0606020202030204" pitchFamily="34" charset="0"/>
              </a:rPr>
              <a:t>Mandatory  </a:t>
            </a:r>
          </a:p>
          <a:p>
            <a:pPr algn="ctr"/>
            <a:r>
              <a:rPr lang="en-US" sz="1300" dirty="0">
                <a:solidFill>
                  <a:prstClr val="black"/>
                </a:solidFill>
                <a:latin typeface="Arial Narrow" panose="020B0606020202030204" pitchFamily="34" charset="0"/>
              </a:rPr>
              <a:t>Medicaid  10.2%</a:t>
            </a:r>
          </a:p>
        </p:txBody>
      </p:sp>
      <p:sp>
        <p:nvSpPr>
          <p:cNvPr id="8" name="TextBox 7"/>
          <p:cNvSpPr txBox="1"/>
          <p:nvPr/>
        </p:nvSpPr>
        <p:spPr>
          <a:xfrm>
            <a:off x="4662314" y="2395931"/>
            <a:ext cx="1363133" cy="692372"/>
          </a:xfrm>
          <a:prstGeom prst="rect">
            <a:avLst/>
          </a:prstGeom>
          <a:noFill/>
        </p:spPr>
        <p:txBody>
          <a:bodyPr wrap="square" lIns="91313" tIns="45658" rIns="91313" bIns="45658" rtlCol="0">
            <a:spAutoFit/>
          </a:bodyPr>
          <a:lstStyle/>
          <a:p>
            <a:pPr algn="ctr"/>
            <a:r>
              <a:rPr lang="en-US" sz="1300" dirty="0">
                <a:solidFill>
                  <a:prstClr val="black"/>
                </a:solidFill>
                <a:latin typeface="Arial Narrow" panose="020B0606020202030204" pitchFamily="34" charset="0"/>
              </a:rPr>
              <a:t>Other Human Services 13%</a:t>
            </a:r>
            <a:br>
              <a:rPr lang="en-US" sz="1300" dirty="0">
                <a:solidFill>
                  <a:prstClr val="black"/>
                </a:solidFill>
                <a:latin typeface="Arial Narrow" panose="020B0606020202030204" pitchFamily="34" charset="0"/>
              </a:rPr>
            </a:br>
            <a:endParaRPr lang="en-US" sz="1300" dirty="0">
              <a:solidFill>
                <a:prstClr val="black"/>
              </a:solidFill>
              <a:latin typeface="Arial Narrow" panose="020B0606020202030204" pitchFamily="34" charset="0"/>
            </a:endParaRPr>
          </a:p>
        </p:txBody>
      </p:sp>
      <p:sp>
        <p:nvSpPr>
          <p:cNvPr id="9" name="TextBox 8"/>
          <p:cNvSpPr txBox="1"/>
          <p:nvPr/>
        </p:nvSpPr>
        <p:spPr>
          <a:xfrm>
            <a:off x="3048000" y="2742181"/>
            <a:ext cx="990600" cy="692372"/>
          </a:xfrm>
          <a:prstGeom prst="rect">
            <a:avLst/>
          </a:prstGeom>
          <a:noFill/>
        </p:spPr>
        <p:txBody>
          <a:bodyPr wrap="square" lIns="91313" tIns="45658" rIns="91313" bIns="45658" rtlCol="0">
            <a:spAutoFit/>
          </a:bodyPr>
          <a:lstStyle/>
          <a:p>
            <a:r>
              <a:rPr lang="en-US" sz="1300" dirty="0">
                <a:solidFill>
                  <a:prstClr val="black"/>
                </a:solidFill>
                <a:latin typeface="Arial Narrow" panose="020B0606020202030204" pitchFamily="34" charset="0"/>
              </a:rPr>
              <a:t>Higher </a:t>
            </a:r>
            <a:br>
              <a:rPr lang="en-US" sz="1300" dirty="0">
                <a:solidFill>
                  <a:prstClr val="black"/>
                </a:solidFill>
                <a:latin typeface="Arial Narrow" panose="020B0606020202030204" pitchFamily="34" charset="0"/>
              </a:rPr>
            </a:br>
            <a:r>
              <a:rPr lang="en-US" sz="1300" dirty="0">
                <a:solidFill>
                  <a:prstClr val="black"/>
                </a:solidFill>
                <a:latin typeface="Arial Narrow" panose="020B0606020202030204" pitchFamily="34" charset="0"/>
              </a:rPr>
              <a:t>Education 9.2%</a:t>
            </a:r>
          </a:p>
        </p:txBody>
      </p:sp>
      <p:sp>
        <p:nvSpPr>
          <p:cNvPr id="20" name="TextBox 19"/>
          <p:cNvSpPr txBox="1"/>
          <p:nvPr/>
        </p:nvSpPr>
        <p:spPr>
          <a:xfrm>
            <a:off x="3886200" y="1884270"/>
            <a:ext cx="1193800" cy="692372"/>
          </a:xfrm>
          <a:prstGeom prst="rect">
            <a:avLst/>
          </a:prstGeom>
          <a:noFill/>
        </p:spPr>
        <p:txBody>
          <a:bodyPr wrap="square" lIns="91313" tIns="45658" rIns="91313" bIns="45658" rtlCol="0">
            <a:spAutoFit/>
          </a:bodyPr>
          <a:lstStyle/>
          <a:p>
            <a:pPr algn="ctr"/>
            <a:r>
              <a:rPr lang="en-US" sz="1300" dirty="0">
                <a:solidFill>
                  <a:prstClr val="black"/>
                </a:solidFill>
                <a:latin typeface="Arial Narrow" panose="020B0606020202030204" pitchFamily="34" charset="0"/>
              </a:rPr>
              <a:t>Corrections </a:t>
            </a:r>
            <a:br>
              <a:rPr lang="en-US" sz="1300" dirty="0">
                <a:solidFill>
                  <a:prstClr val="black"/>
                </a:solidFill>
                <a:latin typeface="Arial Narrow" panose="020B0606020202030204" pitchFamily="34" charset="0"/>
              </a:rPr>
            </a:br>
            <a:r>
              <a:rPr lang="en-US" sz="1300" dirty="0">
                <a:solidFill>
                  <a:prstClr val="black"/>
                </a:solidFill>
                <a:latin typeface="Arial Narrow" panose="020B0606020202030204" pitchFamily="34" charset="0"/>
              </a:rPr>
              <a:t>5%</a:t>
            </a:r>
          </a:p>
          <a:p>
            <a:pPr algn="ctr"/>
            <a:endParaRPr lang="en-US" sz="1300" dirty="0">
              <a:solidFill>
                <a:prstClr val="black"/>
              </a:solidFill>
              <a:latin typeface="Arial Narrow" panose="020B0606020202030204" pitchFamily="34" charset="0"/>
            </a:endParaRPr>
          </a:p>
        </p:txBody>
      </p:sp>
      <p:sp>
        <p:nvSpPr>
          <p:cNvPr id="22" name="TextBox 21"/>
          <p:cNvSpPr txBox="1"/>
          <p:nvPr/>
        </p:nvSpPr>
        <p:spPr>
          <a:xfrm>
            <a:off x="1117600" y="6400801"/>
            <a:ext cx="5257800" cy="261590"/>
          </a:xfrm>
          <a:prstGeom prst="rect">
            <a:avLst/>
          </a:prstGeom>
          <a:noFill/>
        </p:spPr>
        <p:txBody>
          <a:bodyPr wrap="square" lIns="91313" tIns="45658" rIns="91313" bIns="45658" rtlCol="0">
            <a:spAutoFit/>
          </a:bodyPr>
          <a:lstStyle/>
          <a:p>
            <a:endParaRPr lang="en-US" sz="1100" dirty="0">
              <a:solidFill>
                <a:prstClr val="black"/>
              </a:solidFill>
            </a:endParaRPr>
          </a:p>
        </p:txBody>
      </p:sp>
      <p:sp>
        <p:nvSpPr>
          <p:cNvPr id="25" name="TextBox 24"/>
          <p:cNvSpPr txBox="1"/>
          <p:nvPr/>
        </p:nvSpPr>
        <p:spPr>
          <a:xfrm>
            <a:off x="3395134" y="2234349"/>
            <a:ext cx="762000" cy="692372"/>
          </a:xfrm>
          <a:prstGeom prst="rect">
            <a:avLst/>
          </a:prstGeom>
          <a:noFill/>
        </p:spPr>
        <p:txBody>
          <a:bodyPr wrap="square" lIns="91313" tIns="45658" rIns="91313" bIns="45658" rtlCol="0">
            <a:spAutoFit/>
          </a:bodyPr>
          <a:lstStyle/>
          <a:p>
            <a:pPr algn="r"/>
            <a:r>
              <a:rPr lang="en-US" sz="1300" dirty="0">
                <a:solidFill>
                  <a:prstClr val="black"/>
                </a:solidFill>
                <a:latin typeface="Arial Narrow" panose="020B0606020202030204" pitchFamily="34" charset="0"/>
              </a:rPr>
              <a:t>Other 6.5%</a:t>
            </a:r>
            <a:br>
              <a:rPr lang="en-US" sz="1300" dirty="0">
                <a:solidFill>
                  <a:prstClr val="black"/>
                </a:solidFill>
                <a:latin typeface="Arial Narrow" panose="020B0606020202030204" pitchFamily="34" charset="0"/>
              </a:rPr>
            </a:br>
            <a:endParaRPr lang="en-US" sz="1300" dirty="0">
              <a:solidFill>
                <a:prstClr val="black"/>
              </a:solidFill>
              <a:latin typeface="Arial Narrow" panose="020B0606020202030204" pitchFamily="34" charset="0"/>
            </a:endParaRPr>
          </a:p>
        </p:txBody>
      </p:sp>
      <p:sp>
        <p:nvSpPr>
          <p:cNvPr id="39" name="TextBox 38"/>
          <p:cNvSpPr txBox="1"/>
          <p:nvPr/>
        </p:nvSpPr>
        <p:spPr>
          <a:xfrm>
            <a:off x="2633133" y="3721855"/>
            <a:ext cx="1524000" cy="492317"/>
          </a:xfrm>
          <a:prstGeom prst="rect">
            <a:avLst/>
          </a:prstGeom>
          <a:noFill/>
        </p:spPr>
        <p:txBody>
          <a:bodyPr wrap="square" lIns="91313" tIns="45658" rIns="91313" bIns="45658" rtlCol="0">
            <a:spAutoFit/>
          </a:bodyPr>
          <a:lstStyle/>
          <a:p>
            <a:pPr algn="ctr"/>
            <a:r>
              <a:rPr lang="en-US" sz="1300" dirty="0">
                <a:solidFill>
                  <a:prstClr val="black"/>
                </a:solidFill>
                <a:latin typeface="Arial Narrow" panose="020B0606020202030204" pitchFamily="34" charset="0"/>
              </a:rPr>
              <a:t>Mandatory Services 8%</a:t>
            </a:r>
          </a:p>
        </p:txBody>
      </p:sp>
      <p:sp>
        <p:nvSpPr>
          <p:cNvPr id="10" name="TextBox 9"/>
          <p:cNvSpPr txBox="1"/>
          <p:nvPr/>
        </p:nvSpPr>
        <p:spPr>
          <a:xfrm>
            <a:off x="5417258" y="1965539"/>
            <a:ext cx="1364545" cy="338534"/>
          </a:xfrm>
          <a:prstGeom prst="rect">
            <a:avLst/>
          </a:prstGeom>
          <a:noFill/>
        </p:spPr>
        <p:txBody>
          <a:bodyPr wrap="square" lIns="91313" tIns="45658" rIns="91313" bIns="45658" rtlCol="0">
            <a:spAutoFit/>
          </a:bodyPr>
          <a:lstStyle/>
          <a:p>
            <a:pPr algn="r"/>
            <a:r>
              <a:rPr lang="en-US" sz="1600" b="1" dirty="0">
                <a:solidFill>
                  <a:prstClr val="black"/>
                </a:solidFill>
                <a:latin typeface="Arial Narrow" panose="020B0606020202030204" pitchFamily="34" charset="0"/>
              </a:rPr>
              <a:t>Unprotected</a:t>
            </a:r>
          </a:p>
        </p:txBody>
      </p:sp>
      <p:sp>
        <p:nvSpPr>
          <p:cNvPr id="16" name="TextBox 15"/>
          <p:cNvSpPr txBox="1"/>
          <p:nvPr/>
        </p:nvSpPr>
        <p:spPr>
          <a:xfrm>
            <a:off x="4919133" y="5395419"/>
            <a:ext cx="1828800" cy="338534"/>
          </a:xfrm>
          <a:prstGeom prst="rect">
            <a:avLst/>
          </a:prstGeom>
          <a:noFill/>
        </p:spPr>
        <p:txBody>
          <a:bodyPr wrap="square" lIns="91313" tIns="45658" rIns="91313" bIns="45658" rtlCol="0">
            <a:spAutoFit/>
          </a:bodyPr>
          <a:lstStyle/>
          <a:p>
            <a:pPr algn="r"/>
            <a:r>
              <a:rPr lang="en-US" sz="1600" b="1" dirty="0">
                <a:solidFill>
                  <a:prstClr val="black"/>
                </a:solidFill>
                <a:latin typeface="Arial Narrow" panose="020B0606020202030204" pitchFamily="34" charset="0"/>
              </a:rPr>
              <a:t>Protected</a:t>
            </a:r>
          </a:p>
        </p:txBody>
      </p:sp>
      <p:cxnSp>
        <p:nvCxnSpPr>
          <p:cNvPr id="13" name="Straight Connector 12"/>
          <p:cNvCxnSpPr/>
          <p:nvPr/>
        </p:nvCxnSpPr>
        <p:spPr>
          <a:xfrm flipV="1">
            <a:off x="2369481" y="1752622"/>
            <a:ext cx="0" cy="1562154"/>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369482" y="1752623"/>
            <a:ext cx="4443364" cy="1669"/>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12845" y="1752621"/>
            <a:ext cx="0" cy="104069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362200" y="3438200"/>
            <a:ext cx="0" cy="2395925"/>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362208" y="5860196"/>
            <a:ext cx="445064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12845" y="2949922"/>
            <a:ext cx="0" cy="2910275"/>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016981" y="2949922"/>
            <a:ext cx="795868" cy="7099"/>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096008" y="2791651"/>
            <a:ext cx="716845"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362202" y="3314787"/>
            <a:ext cx="440266" cy="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362200" y="3438197"/>
            <a:ext cx="609600"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39E0065-8629-4DA9-A347-FA028490FE89}" type="slidenum">
              <a:rPr lang="en-US" sz="1100">
                <a:solidFill>
                  <a:prstClr val="black">
                    <a:tint val="75000"/>
                  </a:prstClr>
                </a:solidFill>
                <a:latin typeface="Arial Narrow" panose="020B0606020202030204" pitchFamily="34" charset="0"/>
              </a:rPr>
              <a:pPr/>
              <a:t>11</a:t>
            </a:fld>
            <a:endParaRPr lang="en-US" sz="1100" dirty="0">
              <a:solidFill>
                <a:prstClr val="black">
                  <a:tint val="75000"/>
                </a:prstClr>
              </a:solidFill>
              <a:latin typeface="Arial Narrow" panose="020B0606020202030204" pitchFamily="34" charset="0"/>
            </a:endParaRPr>
          </a:p>
        </p:txBody>
      </p:sp>
    </p:spTree>
    <p:extLst>
      <p:ext uri="{BB962C8B-B14F-4D97-AF65-F5344CB8AC3E}">
        <p14:creationId xmlns:p14="http://schemas.microsoft.com/office/powerpoint/2010/main" val="534900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762000" y="2133600"/>
            <a:ext cx="7696200" cy="2057400"/>
          </a:xfrm>
        </p:spPr>
        <p:txBody>
          <a:bodyPr/>
          <a:lstStyle/>
          <a:p>
            <a:r>
              <a:rPr lang="en-US" sz="3600" i="1" dirty="0"/>
              <a:t>Some perspective on the </a:t>
            </a:r>
          </a:p>
          <a:p>
            <a:r>
              <a:rPr lang="en-US" sz="3600" i="1" dirty="0"/>
              <a:t>structural problem we face in Washington</a:t>
            </a:r>
          </a:p>
        </p:txBody>
      </p:sp>
      <p:sp>
        <p:nvSpPr>
          <p:cNvPr id="2" name="Slide Number Placeholder 1"/>
          <p:cNvSpPr>
            <a:spLocks noGrp="1"/>
          </p:cNvSpPr>
          <p:nvPr>
            <p:ph type="sldNum" sz="quarter" idx="12"/>
          </p:nvPr>
        </p:nvSpPr>
        <p:spPr/>
        <p:txBody>
          <a:bodyPr/>
          <a:lstStyle/>
          <a:p>
            <a:fld id="{1D7F1ABF-CE35-4BF2-A2ED-4F50B5C41B28}" type="slidenum">
              <a:rPr lang="en-US" sz="1100" b="0"/>
              <a:pPr/>
              <a:t>12</a:t>
            </a:fld>
            <a:endParaRPr lang="en-US" sz="1100" b="0" dirty="0"/>
          </a:p>
        </p:txBody>
      </p:sp>
    </p:spTree>
    <p:extLst>
      <p:ext uri="{BB962C8B-B14F-4D97-AF65-F5344CB8AC3E}">
        <p14:creationId xmlns:p14="http://schemas.microsoft.com/office/powerpoint/2010/main" val="216727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84130892"/>
              </p:ext>
            </p:extLst>
          </p:nvPr>
        </p:nvGraphicFramePr>
        <p:xfrm>
          <a:off x="152401" y="-18210"/>
          <a:ext cx="8839198" cy="6894420"/>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2"/>
          <p:cNvGrpSpPr/>
          <p:nvPr/>
        </p:nvGrpSpPr>
        <p:grpSpPr>
          <a:xfrm>
            <a:off x="838204" y="1619909"/>
            <a:ext cx="2835813" cy="1391994"/>
            <a:chOff x="707486" y="1245526"/>
            <a:chExt cx="2835813" cy="1391994"/>
          </a:xfrm>
        </p:grpSpPr>
        <p:grpSp>
          <p:nvGrpSpPr>
            <p:cNvPr id="4" name="Group 3"/>
            <p:cNvGrpSpPr/>
            <p:nvPr/>
          </p:nvGrpSpPr>
          <p:grpSpPr>
            <a:xfrm>
              <a:off x="707486" y="1245526"/>
              <a:ext cx="365760" cy="1391994"/>
              <a:chOff x="805353" y="1554093"/>
              <a:chExt cx="286243" cy="1728419"/>
            </a:xfrm>
          </p:grpSpPr>
          <p:sp>
            <p:nvSpPr>
              <p:cNvPr id="9" name="Rectangle 8"/>
              <p:cNvSpPr/>
              <p:nvPr/>
            </p:nvSpPr>
            <p:spPr>
              <a:xfrm>
                <a:off x="805354" y="1554093"/>
                <a:ext cx="286242" cy="454159"/>
              </a:xfrm>
              <a:prstGeom prst="rect">
                <a:avLst/>
              </a:prstGeom>
              <a:solidFill>
                <a:srgbClr val="6F8F2F"/>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200" dirty="0">
                  <a:latin typeface="Arial Narrow" panose="020B0606020202030204" pitchFamily="34" charset="0"/>
                </a:endParaRPr>
              </a:p>
            </p:txBody>
          </p:sp>
          <p:sp>
            <p:nvSpPr>
              <p:cNvPr id="10" name="Rectangle 9"/>
              <p:cNvSpPr/>
              <p:nvPr/>
            </p:nvSpPr>
            <p:spPr>
              <a:xfrm>
                <a:off x="805354" y="2191223"/>
                <a:ext cx="286242" cy="454159"/>
              </a:xfrm>
              <a:prstGeom prst="rect">
                <a:avLst/>
              </a:prstGeom>
              <a:solidFill>
                <a:srgbClr val="18436D"/>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200" dirty="0">
                  <a:latin typeface="Arial Narrow" panose="020B0606020202030204" pitchFamily="34" charset="0"/>
                </a:endParaRPr>
              </a:p>
            </p:txBody>
          </p:sp>
          <p:sp>
            <p:nvSpPr>
              <p:cNvPr id="11" name="Rectangle 10"/>
              <p:cNvSpPr/>
              <p:nvPr/>
            </p:nvSpPr>
            <p:spPr>
              <a:xfrm>
                <a:off x="805353" y="2828353"/>
                <a:ext cx="286242" cy="454159"/>
              </a:xfrm>
              <a:prstGeom prst="rect">
                <a:avLst/>
              </a:prstGeom>
              <a:solidFill>
                <a:srgbClr val="604A7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200" dirty="0">
                  <a:latin typeface="Arial Narrow" panose="020B0606020202030204" pitchFamily="34" charset="0"/>
                </a:endParaRPr>
              </a:p>
            </p:txBody>
          </p:sp>
        </p:grpSp>
        <p:grpSp>
          <p:nvGrpSpPr>
            <p:cNvPr id="5" name="Group 4"/>
            <p:cNvGrpSpPr/>
            <p:nvPr/>
          </p:nvGrpSpPr>
          <p:grpSpPr>
            <a:xfrm>
              <a:off x="1114189" y="1281124"/>
              <a:ext cx="2429110" cy="1320799"/>
              <a:chOff x="1421812" y="1400112"/>
              <a:chExt cx="1463040" cy="1640018"/>
            </a:xfrm>
          </p:grpSpPr>
          <p:sp>
            <p:nvSpPr>
              <p:cNvPr id="6" name="TextBox 2"/>
              <p:cNvSpPr txBox="1"/>
              <p:nvPr/>
            </p:nvSpPr>
            <p:spPr>
              <a:xfrm>
                <a:off x="1421812" y="1400112"/>
                <a:ext cx="1463040" cy="365760"/>
              </a:xfrm>
              <a:prstGeom prst="roundRect">
                <a:avLst/>
              </a:prstGeom>
              <a:ln>
                <a:noFill/>
              </a:ln>
            </p:spPr>
            <p:style>
              <a:lnRef idx="2">
                <a:schemeClr val="accent3"/>
              </a:lnRef>
              <a:fillRef idx="1">
                <a:schemeClr val="lt1"/>
              </a:fillRef>
              <a:effectRef idx="0">
                <a:schemeClr val="accent3"/>
              </a:effectRef>
              <a:fontRef idx="minor">
                <a:schemeClr val="dk1"/>
              </a:fontRef>
            </p:style>
            <p:txBody>
              <a:bodyPr wrap="square"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a:latin typeface="Arial Narrow" panose="020B0606020202030204" pitchFamily="34" charset="0"/>
                  </a:rPr>
                  <a:t>Estimated cost to continue</a:t>
                </a:r>
              </a:p>
              <a:p>
                <a:r>
                  <a:rPr lang="en-US" sz="1200" b="1" dirty="0">
                    <a:latin typeface="Arial Narrow" panose="020B0606020202030204" pitchFamily="34" charset="0"/>
                  </a:rPr>
                  <a:t>phasing in HB 2776 (</a:t>
                </a:r>
                <a:r>
                  <a:rPr lang="en-US" sz="1200" b="1" dirty="0" err="1">
                    <a:latin typeface="Arial Narrow" panose="020B0606020202030204" pitchFamily="34" charset="0"/>
                  </a:rPr>
                  <a:t>McCleary</a:t>
                </a:r>
                <a:r>
                  <a:rPr lang="en-US" sz="1200" b="1" dirty="0">
                    <a:latin typeface="Arial Narrow" panose="020B0606020202030204" pitchFamily="34" charset="0"/>
                  </a:rPr>
                  <a:t>)</a:t>
                </a:r>
              </a:p>
            </p:txBody>
          </p:sp>
          <p:sp>
            <p:nvSpPr>
              <p:cNvPr id="7" name="TextBox 1"/>
              <p:cNvSpPr txBox="1"/>
              <p:nvPr/>
            </p:nvSpPr>
            <p:spPr>
              <a:xfrm>
                <a:off x="1421812" y="2058742"/>
                <a:ext cx="1463040" cy="365760"/>
              </a:xfrm>
              <a:prstGeom prst="roundRect">
                <a:avLst/>
              </a:prstGeom>
              <a:ln>
                <a:no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a:latin typeface="Arial Narrow" panose="020B0606020202030204" pitchFamily="34" charset="0"/>
                  </a:rPr>
                  <a:t>Projected cost of Initiative 732</a:t>
                </a:r>
              </a:p>
              <a:p>
                <a:r>
                  <a:rPr lang="en-US" sz="1200" b="1" dirty="0">
                    <a:latin typeface="Arial Narrow" panose="020B0606020202030204" pitchFamily="34" charset="0"/>
                  </a:rPr>
                  <a:t>(teacher COLAs)</a:t>
                </a:r>
              </a:p>
            </p:txBody>
          </p:sp>
          <p:sp>
            <p:nvSpPr>
              <p:cNvPr id="8" name="TextBox 1"/>
              <p:cNvSpPr txBox="1"/>
              <p:nvPr/>
            </p:nvSpPr>
            <p:spPr>
              <a:xfrm>
                <a:off x="1421812" y="2674370"/>
                <a:ext cx="1463040" cy="36576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a:latin typeface="Arial Narrow" panose="020B0606020202030204" pitchFamily="34" charset="0"/>
                  </a:rPr>
                  <a:t>Projected cost of enrollment </a:t>
                </a:r>
              </a:p>
              <a:p>
                <a:r>
                  <a:rPr lang="en-US" sz="1200" b="1" dirty="0">
                    <a:latin typeface="Arial Narrow" panose="020B0606020202030204" pitchFamily="34" charset="0"/>
                  </a:rPr>
                  <a:t>and other mandatory increases</a:t>
                </a:r>
              </a:p>
            </p:txBody>
          </p:sp>
        </p:grpSp>
      </p:grpSp>
      <p:sp>
        <p:nvSpPr>
          <p:cNvPr id="13" name="Slide Number Placeholder 1"/>
          <p:cNvSpPr txBox="1">
            <a:spLocks/>
          </p:cNvSpPr>
          <p:nvPr/>
        </p:nvSpPr>
        <p:spPr>
          <a:xfrm>
            <a:off x="6705600" y="6508752"/>
            <a:ext cx="2133600" cy="365125"/>
          </a:xfrm>
          <a:prstGeom prst="rect">
            <a:avLst/>
          </a:prstGeom>
        </p:spPr>
        <p:txBody>
          <a:bodyPr lIns="91313" tIns="45658" rIns="91313" bIns="45658"/>
          <a:lstStyle>
            <a:defPPr>
              <a:defRPr lang="en-US"/>
            </a:defPPr>
            <a:lvl1pPr marL="0" algn="l" defTabSz="913982" rtl="0" eaLnBrk="1" latinLnBrk="0" hangingPunct="1">
              <a:defRPr sz="1800" kern="1200">
                <a:solidFill>
                  <a:schemeClr val="tx1"/>
                </a:solidFill>
                <a:latin typeface="+mn-lt"/>
                <a:ea typeface="+mn-ea"/>
                <a:cs typeface="+mn-cs"/>
              </a:defRPr>
            </a:lvl1pPr>
            <a:lvl2pPr marL="456992" algn="l" defTabSz="913982" rtl="0" eaLnBrk="1" latinLnBrk="0" hangingPunct="1">
              <a:defRPr sz="1800" kern="1200">
                <a:solidFill>
                  <a:schemeClr val="tx1"/>
                </a:solidFill>
                <a:latin typeface="+mn-lt"/>
                <a:ea typeface="+mn-ea"/>
                <a:cs typeface="+mn-cs"/>
              </a:defRPr>
            </a:lvl2pPr>
            <a:lvl3pPr marL="913982" algn="l" defTabSz="913982" rtl="0" eaLnBrk="1" latinLnBrk="0" hangingPunct="1">
              <a:defRPr sz="1800" kern="1200">
                <a:solidFill>
                  <a:schemeClr val="tx1"/>
                </a:solidFill>
                <a:latin typeface="+mn-lt"/>
                <a:ea typeface="+mn-ea"/>
                <a:cs typeface="+mn-cs"/>
              </a:defRPr>
            </a:lvl3pPr>
            <a:lvl4pPr marL="1370974" algn="l" defTabSz="913982" rtl="0" eaLnBrk="1" latinLnBrk="0" hangingPunct="1">
              <a:defRPr sz="1800" kern="1200">
                <a:solidFill>
                  <a:schemeClr val="tx1"/>
                </a:solidFill>
                <a:latin typeface="+mn-lt"/>
                <a:ea typeface="+mn-ea"/>
                <a:cs typeface="+mn-cs"/>
              </a:defRPr>
            </a:lvl4pPr>
            <a:lvl5pPr marL="1827965" algn="l" defTabSz="913982" rtl="0" eaLnBrk="1" latinLnBrk="0" hangingPunct="1">
              <a:defRPr sz="1800" kern="1200">
                <a:solidFill>
                  <a:schemeClr val="tx1"/>
                </a:solidFill>
                <a:latin typeface="+mn-lt"/>
                <a:ea typeface="+mn-ea"/>
                <a:cs typeface="+mn-cs"/>
              </a:defRPr>
            </a:lvl5pPr>
            <a:lvl6pPr marL="2284958" algn="l" defTabSz="913982" rtl="0" eaLnBrk="1" latinLnBrk="0" hangingPunct="1">
              <a:defRPr sz="1800" kern="1200">
                <a:solidFill>
                  <a:schemeClr val="tx1"/>
                </a:solidFill>
                <a:latin typeface="+mn-lt"/>
                <a:ea typeface="+mn-ea"/>
                <a:cs typeface="+mn-cs"/>
              </a:defRPr>
            </a:lvl6pPr>
            <a:lvl7pPr marL="2741948" algn="l" defTabSz="913982" rtl="0" eaLnBrk="1" latinLnBrk="0" hangingPunct="1">
              <a:defRPr sz="1800" kern="1200">
                <a:solidFill>
                  <a:schemeClr val="tx1"/>
                </a:solidFill>
                <a:latin typeface="+mn-lt"/>
                <a:ea typeface="+mn-ea"/>
                <a:cs typeface="+mn-cs"/>
              </a:defRPr>
            </a:lvl7pPr>
            <a:lvl8pPr marL="3198940" algn="l" defTabSz="913982" rtl="0" eaLnBrk="1" latinLnBrk="0" hangingPunct="1">
              <a:defRPr sz="1800" kern="1200">
                <a:solidFill>
                  <a:schemeClr val="tx1"/>
                </a:solidFill>
                <a:latin typeface="+mn-lt"/>
                <a:ea typeface="+mn-ea"/>
                <a:cs typeface="+mn-cs"/>
              </a:defRPr>
            </a:lvl8pPr>
            <a:lvl9pPr marL="3655930" algn="l" defTabSz="913982" rtl="0" eaLnBrk="1" latinLnBrk="0" hangingPunct="1">
              <a:defRPr sz="1800" kern="1200">
                <a:solidFill>
                  <a:schemeClr val="tx1"/>
                </a:solidFill>
                <a:latin typeface="+mn-lt"/>
                <a:ea typeface="+mn-ea"/>
                <a:cs typeface="+mn-cs"/>
              </a:defRPr>
            </a:lvl9pPr>
          </a:lstStyle>
          <a:p>
            <a:pPr algn="r"/>
            <a:fld id="{1D7F1ABF-CE35-4BF2-A2ED-4F50B5C41B28}" type="slidenum">
              <a:rPr lang="en-US" sz="1100">
                <a:latin typeface="Arial Narrow" panose="020B0606020202030204" pitchFamily="34" charset="0"/>
              </a:rPr>
              <a:pPr algn="r"/>
              <a:t>13</a:t>
            </a:fld>
            <a:endParaRPr lang="en-US" sz="1100" dirty="0">
              <a:latin typeface="Arial Narrow" panose="020B0606020202030204" pitchFamily="34" charset="0"/>
            </a:endParaRPr>
          </a:p>
        </p:txBody>
      </p:sp>
    </p:spTree>
    <p:extLst>
      <p:ext uri="{BB962C8B-B14F-4D97-AF65-F5344CB8AC3E}">
        <p14:creationId xmlns:p14="http://schemas.microsoft.com/office/powerpoint/2010/main" val="2157440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533400" y="304800"/>
            <a:ext cx="7924800" cy="914400"/>
          </a:xfrm>
        </p:spPr>
        <p:txBody>
          <a:bodyPr/>
          <a:lstStyle/>
          <a:p>
            <a:pPr>
              <a:spcBef>
                <a:spcPts val="0"/>
              </a:spcBef>
            </a:pPr>
            <a:r>
              <a:rPr lang="en-US" sz="2800" i="1" dirty="0"/>
              <a:t>Revenue collections are at historically low levels when compared to overall economy</a:t>
            </a:r>
          </a:p>
          <a:p>
            <a:endParaRPr lang="en-US" sz="2800" i="1" dirty="0"/>
          </a:p>
        </p:txBody>
      </p:sp>
      <p:grpSp>
        <p:nvGrpSpPr>
          <p:cNvPr id="4" name="Group 3"/>
          <p:cNvGrpSpPr/>
          <p:nvPr/>
        </p:nvGrpSpPr>
        <p:grpSpPr>
          <a:xfrm>
            <a:off x="381000" y="1295400"/>
            <a:ext cx="8305800" cy="5184648"/>
            <a:chOff x="381000" y="1091111"/>
            <a:chExt cx="8305800" cy="5184648"/>
          </a:xfrm>
        </p:grpSpPr>
        <p:graphicFrame>
          <p:nvGraphicFramePr>
            <p:cNvPr id="5" name="Chart 4"/>
            <p:cNvGraphicFramePr/>
            <p:nvPr>
              <p:extLst>
                <p:ext uri="{D42A27DB-BD31-4B8C-83A1-F6EECF244321}">
                  <p14:modId xmlns:p14="http://schemas.microsoft.com/office/powerpoint/2010/main" val="2891793074"/>
                </p:ext>
              </p:extLst>
            </p:nvPr>
          </p:nvGraphicFramePr>
          <p:xfrm>
            <a:off x="381000" y="1091111"/>
            <a:ext cx="8305800" cy="518464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894944" y="1971472"/>
              <a:ext cx="0" cy="3646283"/>
            </a:xfrm>
            <a:prstGeom prst="line">
              <a:avLst/>
            </a:prstGeom>
            <a:ln w="38100">
              <a:solidFill>
                <a:srgbClr val="18436D"/>
              </a:solidFill>
            </a:ln>
          </p:spPr>
          <p:style>
            <a:lnRef idx="1">
              <a:schemeClr val="accent1"/>
            </a:lnRef>
            <a:fillRef idx="0">
              <a:schemeClr val="accent1"/>
            </a:fillRef>
            <a:effectRef idx="0">
              <a:schemeClr val="accent1"/>
            </a:effectRef>
            <a:fontRef idx="minor">
              <a:schemeClr val="tx1"/>
            </a:fontRef>
          </p:style>
        </p:cxnSp>
      </p:grpSp>
      <p:sp>
        <p:nvSpPr>
          <p:cNvPr id="8" name="Rectangle 7"/>
          <p:cNvSpPr/>
          <p:nvPr/>
        </p:nvSpPr>
        <p:spPr>
          <a:xfrm>
            <a:off x="894944" y="1447801"/>
            <a:ext cx="7519731" cy="307756"/>
          </a:xfrm>
          <a:prstGeom prst="rect">
            <a:avLst/>
          </a:prstGeom>
        </p:spPr>
        <p:txBody>
          <a:bodyPr wrap="square" lIns="91313" tIns="45658" rIns="91313" bIns="45658">
            <a:spAutoFit/>
          </a:bodyPr>
          <a:lstStyle/>
          <a:p>
            <a:pPr algn="ctr"/>
            <a:r>
              <a:rPr lang="en-US" sz="1400" b="1" dirty="0">
                <a:latin typeface="Arial Narrow" panose="020B0606020202030204" pitchFamily="34" charset="0"/>
              </a:rPr>
              <a:t>General Fund-State revenue as percentage of Washington personal income</a:t>
            </a:r>
          </a:p>
        </p:txBody>
      </p:sp>
      <p:grpSp>
        <p:nvGrpSpPr>
          <p:cNvPr id="9" name="Group 8"/>
          <p:cNvGrpSpPr/>
          <p:nvPr/>
        </p:nvGrpSpPr>
        <p:grpSpPr>
          <a:xfrm>
            <a:off x="7515226" y="3738795"/>
            <a:ext cx="790576" cy="328517"/>
            <a:chOff x="7515225" y="3563679"/>
            <a:chExt cx="790576" cy="328517"/>
          </a:xfrm>
        </p:grpSpPr>
        <p:sp>
          <p:nvSpPr>
            <p:cNvPr id="10" name="TextBox 5"/>
            <p:cNvSpPr txBox="1"/>
            <p:nvPr/>
          </p:nvSpPr>
          <p:spPr>
            <a:xfrm>
              <a:off x="7515225" y="3563679"/>
              <a:ext cx="79057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b="1" dirty="0">
                  <a:latin typeface="Arial Narrow" panose="020B0606020202030204" pitchFamily="34" charset="0"/>
                </a:rPr>
                <a:t>Projected</a:t>
              </a:r>
            </a:p>
          </p:txBody>
        </p:sp>
        <p:cxnSp>
          <p:nvCxnSpPr>
            <p:cNvPr id="11" name="Straight Arrow Connector 10"/>
            <p:cNvCxnSpPr/>
            <p:nvPr/>
          </p:nvCxnSpPr>
          <p:spPr>
            <a:xfrm>
              <a:off x="7733770" y="3892196"/>
              <a:ext cx="457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15230" y="4210243"/>
            <a:ext cx="899450" cy="1572859"/>
          </a:xfrm>
          <a:prstGeom prst="rect">
            <a:avLst/>
          </a:prstGeom>
        </p:spPr>
      </p:pic>
      <p:sp>
        <p:nvSpPr>
          <p:cNvPr id="13" name="TextBox 12"/>
          <p:cNvSpPr txBox="1"/>
          <p:nvPr/>
        </p:nvSpPr>
        <p:spPr>
          <a:xfrm>
            <a:off x="457200" y="6379209"/>
            <a:ext cx="4343400" cy="261590"/>
          </a:xfrm>
          <a:prstGeom prst="rect">
            <a:avLst/>
          </a:prstGeom>
          <a:noFill/>
        </p:spPr>
        <p:txBody>
          <a:bodyPr wrap="square" lIns="91313" tIns="45658" rIns="91313" bIns="45658" rtlCol="0">
            <a:spAutoFit/>
          </a:bodyPr>
          <a:lstStyle/>
          <a:p>
            <a:r>
              <a:rPr lang="en-US" sz="1100" dirty="0">
                <a:latin typeface="Arial Narrow" panose="020B0606020202030204" pitchFamily="34" charset="0"/>
              </a:rPr>
              <a:t>Washington State Economic and Revenue Forecast Council, September 2013 </a:t>
            </a:r>
          </a:p>
        </p:txBody>
      </p:sp>
      <p:sp>
        <p:nvSpPr>
          <p:cNvPr id="14" name="TextBox 13"/>
          <p:cNvSpPr txBox="1"/>
          <p:nvPr/>
        </p:nvSpPr>
        <p:spPr>
          <a:xfrm>
            <a:off x="1295400" y="3874395"/>
            <a:ext cx="5334000" cy="1477307"/>
          </a:xfrm>
          <a:prstGeom prst="rect">
            <a:avLst/>
          </a:prstGeom>
          <a:noFill/>
          <a:ln>
            <a:noFill/>
          </a:ln>
          <a:effectLst>
            <a:outerShdw blurRad="50800" dist="38100" algn="l" rotWithShape="0">
              <a:prstClr val="black">
                <a:alpha val="40000"/>
              </a:prstClr>
            </a:outerShdw>
          </a:effectLst>
        </p:spPr>
        <p:txBody>
          <a:bodyPr wrap="square" lIns="91313" tIns="45658" rIns="91313" bIns="45658" rtlCol="0">
            <a:spAutoFit/>
          </a:bodyPr>
          <a:lstStyle/>
          <a:p>
            <a:pPr marL="117313" indent="-117313">
              <a:spcAft>
                <a:spcPts val="1200"/>
              </a:spcAft>
              <a:buFont typeface="Arial Narrow" panose="020B0606020202030204" pitchFamily="34" charset="0"/>
              <a:buChar char="›"/>
            </a:pPr>
            <a:r>
              <a:rPr lang="en-US" sz="2000" dirty="0">
                <a:solidFill>
                  <a:schemeClr val="bg1"/>
                </a:solidFill>
                <a:latin typeface="Arial Narrow" panose="020B0606020202030204" pitchFamily="34" charset="0"/>
              </a:rPr>
              <a:t>In 1990, GF-S revenue equaled about 7% of total personal income. </a:t>
            </a:r>
          </a:p>
          <a:p>
            <a:pPr marL="117313" indent="-117313">
              <a:buFont typeface="Arial Narrow" panose="020B0606020202030204" pitchFamily="34" charset="0"/>
              <a:buChar char="›"/>
            </a:pPr>
            <a:r>
              <a:rPr lang="en-US" sz="2000" dirty="0">
                <a:solidFill>
                  <a:schemeClr val="bg1"/>
                </a:solidFill>
                <a:latin typeface="Arial Narrow" panose="020B0606020202030204" pitchFamily="34" charset="0"/>
              </a:rPr>
              <a:t>If the same were true today, we would have about </a:t>
            </a:r>
            <a:br>
              <a:rPr lang="en-US" sz="2000" dirty="0">
                <a:solidFill>
                  <a:schemeClr val="bg1"/>
                </a:solidFill>
                <a:latin typeface="Arial Narrow" panose="020B0606020202030204" pitchFamily="34" charset="0"/>
              </a:rPr>
            </a:br>
            <a:r>
              <a:rPr lang="en-US" sz="2000" dirty="0">
                <a:solidFill>
                  <a:schemeClr val="bg1"/>
                </a:solidFill>
                <a:latin typeface="Arial Narrow" panose="020B0606020202030204" pitchFamily="34" charset="0"/>
              </a:rPr>
              <a:t>$15 billion in additional revenue for current biennium.</a:t>
            </a:r>
          </a:p>
        </p:txBody>
      </p:sp>
      <p:sp>
        <p:nvSpPr>
          <p:cNvPr id="2" name="Slide Number Placeholder 1"/>
          <p:cNvSpPr>
            <a:spLocks noGrp="1"/>
          </p:cNvSpPr>
          <p:nvPr>
            <p:ph type="sldNum" sz="quarter" idx="12"/>
          </p:nvPr>
        </p:nvSpPr>
        <p:spPr/>
        <p:txBody>
          <a:bodyPr/>
          <a:lstStyle/>
          <a:p>
            <a:fld id="{1D7F1ABF-CE35-4BF2-A2ED-4F50B5C41B28}" type="slidenum">
              <a:rPr lang="en-US" sz="1100" b="0"/>
              <a:pPr/>
              <a:t>14</a:t>
            </a:fld>
            <a:endParaRPr lang="en-US" sz="1100" b="0" dirty="0"/>
          </a:p>
        </p:txBody>
      </p:sp>
    </p:spTree>
    <p:extLst>
      <p:ext uri="{BB962C8B-B14F-4D97-AF65-F5344CB8AC3E}">
        <p14:creationId xmlns:p14="http://schemas.microsoft.com/office/powerpoint/2010/main" val="1535931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402774677"/>
              </p:ext>
            </p:extLst>
          </p:nvPr>
        </p:nvGraphicFramePr>
        <p:xfrm>
          <a:off x="382914" y="1091114"/>
          <a:ext cx="8313706" cy="464045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3"/>
          </p:nvPr>
        </p:nvSpPr>
        <p:spPr>
          <a:xfrm>
            <a:off x="457200" y="228600"/>
            <a:ext cx="8209190" cy="990600"/>
          </a:xfrm>
        </p:spPr>
        <p:txBody>
          <a:bodyPr/>
          <a:lstStyle/>
          <a:p>
            <a:r>
              <a:rPr lang="en-US" sz="2800" i="1" dirty="0"/>
              <a:t>In 1995, Washington ranked 11</a:t>
            </a:r>
            <a:r>
              <a:rPr lang="en-US" sz="2800" i="1" baseline="30000" dirty="0"/>
              <a:t>th</a:t>
            </a:r>
            <a:r>
              <a:rPr lang="en-US" sz="2800" i="1" dirty="0"/>
              <a:t> in state and local tax collections … By 2011, we ranked 35</a:t>
            </a:r>
            <a:r>
              <a:rPr lang="en-US" sz="2800" i="1" baseline="30000" dirty="0"/>
              <a:t>th</a:t>
            </a:r>
          </a:p>
          <a:p>
            <a:endParaRPr lang="en-US" sz="2800" dirty="0"/>
          </a:p>
        </p:txBody>
      </p:sp>
      <p:sp>
        <p:nvSpPr>
          <p:cNvPr id="4" name="Rectangle 3"/>
          <p:cNvSpPr/>
          <p:nvPr/>
        </p:nvSpPr>
        <p:spPr>
          <a:xfrm>
            <a:off x="1752608" y="1548828"/>
            <a:ext cx="5195383" cy="584755"/>
          </a:xfrm>
          <a:prstGeom prst="rect">
            <a:avLst/>
          </a:prstGeom>
        </p:spPr>
        <p:txBody>
          <a:bodyPr wrap="square" lIns="91313" tIns="45658" rIns="91313" bIns="45658">
            <a:spAutoFit/>
          </a:bodyPr>
          <a:lstStyle/>
          <a:p>
            <a:pPr algn="ctr"/>
            <a:r>
              <a:rPr lang="en-US" sz="1600" b="1" dirty="0">
                <a:latin typeface="Arial Narrow" panose="020B0606020202030204" pitchFamily="34" charset="0"/>
              </a:rPr>
              <a:t>State and Local Tax Collections Per $1,000 Personal Income</a:t>
            </a:r>
          </a:p>
          <a:p>
            <a:pPr algn="ctr"/>
            <a:r>
              <a:rPr lang="en-US" sz="1600" b="1" dirty="0">
                <a:latin typeface="Arial Narrow" panose="020B0606020202030204" pitchFamily="34" charset="0"/>
              </a:rPr>
              <a:t>Fiscal Year 2011</a:t>
            </a:r>
          </a:p>
        </p:txBody>
      </p:sp>
      <p:grpSp>
        <p:nvGrpSpPr>
          <p:cNvPr id="5" name="Group 4"/>
          <p:cNvGrpSpPr/>
          <p:nvPr/>
        </p:nvGrpSpPr>
        <p:grpSpPr>
          <a:xfrm>
            <a:off x="5302638" y="3373800"/>
            <a:ext cx="1699658" cy="640977"/>
            <a:chOff x="4918151" y="3844354"/>
            <a:chExt cx="1699658" cy="640977"/>
          </a:xfrm>
        </p:grpSpPr>
        <p:sp>
          <p:nvSpPr>
            <p:cNvPr id="7" name="TextBox 6"/>
            <p:cNvSpPr txBox="1"/>
            <p:nvPr/>
          </p:nvSpPr>
          <p:spPr>
            <a:xfrm>
              <a:off x="4918151" y="3844354"/>
              <a:ext cx="1699658" cy="307777"/>
            </a:xfrm>
            <a:prstGeom prst="rect">
              <a:avLst/>
            </a:prstGeom>
            <a:noFill/>
          </p:spPr>
          <p:txBody>
            <a:bodyPr wrap="square" rtlCol="0">
              <a:spAutoFit/>
            </a:bodyPr>
            <a:lstStyle>
              <a:defPPr>
                <a:defRPr lang="en-US"/>
              </a:defPPr>
              <a:lvl1pPr algn="ctr">
                <a:defRPr sz="1400" b="1">
                  <a:latin typeface="Arial Narrow" panose="020B0606020202030204" pitchFamily="34" charset="0"/>
                </a:defRPr>
              </a:lvl1pPr>
            </a:lstStyle>
            <a:p>
              <a:r>
                <a:rPr lang="en-US" dirty="0"/>
                <a:t>Washington $98.95</a:t>
              </a:r>
            </a:p>
          </p:txBody>
        </p:sp>
        <p:cxnSp>
          <p:nvCxnSpPr>
            <p:cNvPr id="8" name="Straight Arrow Connector 7"/>
            <p:cNvCxnSpPr/>
            <p:nvPr/>
          </p:nvCxnSpPr>
          <p:spPr>
            <a:xfrm flipV="1">
              <a:off x="5758751" y="4144093"/>
              <a:ext cx="0" cy="34123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472437" y="6137197"/>
            <a:ext cx="4811151" cy="400069"/>
          </a:xfrm>
          <a:prstGeom prst="rect">
            <a:avLst/>
          </a:prstGeom>
          <a:noFill/>
        </p:spPr>
        <p:txBody>
          <a:bodyPr wrap="square" lIns="91313" tIns="45658" rIns="91313" bIns="45658" rtlCol="0">
            <a:spAutoFit/>
          </a:bodyPr>
          <a:lstStyle/>
          <a:p>
            <a:r>
              <a:rPr lang="en-US" sz="1000" dirty="0">
                <a:latin typeface="Arial Narrow" panose="020B0606020202030204" pitchFamily="34" charset="0"/>
              </a:rPr>
              <a:t>Source: Bureau of Economic Analysis and Census Bureau</a:t>
            </a:r>
            <a:br>
              <a:rPr lang="en-US" sz="1000" dirty="0">
                <a:latin typeface="Arial Narrow" panose="020B0606020202030204" pitchFamily="34" charset="0"/>
              </a:rPr>
            </a:br>
            <a:r>
              <a:rPr lang="en-US" sz="1000" dirty="0">
                <a:latin typeface="Arial Narrow" panose="020B0606020202030204" pitchFamily="34" charset="0"/>
              </a:rPr>
              <a:t>U.S. Department of Commerce</a:t>
            </a:r>
          </a:p>
        </p:txBody>
      </p:sp>
      <p:grpSp>
        <p:nvGrpSpPr>
          <p:cNvPr id="16" name="Group 15"/>
          <p:cNvGrpSpPr/>
          <p:nvPr/>
        </p:nvGrpSpPr>
        <p:grpSpPr>
          <a:xfrm>
            <a:off x="2479748" y="2990838"/>
            <a:ext cx="1951914" cy="2033895"/>
            <a:chOff x="2285187" y="3451664"/>
            <a:chExt cx="1951914" cy="2033895"/>
          </a:xfrm>
        </p:grpSpPr>
        <p:grpSp>
          <p:nvGrpSpPr>
            <p:cNvPr id="15" name="Group 14"/>
            <p:cNvGrpSpPr/>
            <p:nvPr/>
          </p:nvGrpSpPr>
          <p:grpSpPr>
            <a:xfrm>
              <a:off x="2285187" y="3451664"/>
              <a:ext cx="1951914" cy="836715"/>
              <a:chOff x="2285187" y="3451664"/>
              <a:chExt cx="1951914" cy="836715"/>
            </a:xfrm>
          </p:grpSpPr>
          <p:sp>
            <p:nvSpPr>
              <p:cNvPr id="9" name="TextBox 8"/>
              <p:cNvSpPr txBox="1"/>
              <p:nvPr/>
            </p:nvSpPr>
            <p:spPr>
              <a:xfrm>
                <a:off x="2285187" y="3451664"/>
                <a:ext cx="1951914" cy="307777"/>
              </a:xfrm>
              <a:prstGeom prst="rect">
                <a:avLst/>
              </a:prstGeom>
              <a:noFill/>
            </p:spPr>
            <p:txBody>
              <a:bodyPr wrap="square" rtlCol="0">
                <a:spAutoFit/>
              </a:bodyPr>
              <a:lstStyle/>
              <a:p>
                <a:pPr algn="ctr"/>
                <a:r>
                  <a:rPr lang="en-US" sz="1400" b="1" dirty="0">
                    <a:latin typeface="Arial Narrow" panose="020B0606020202030204" pitchFamily="34" charset="0"/>
                  </a:rPr>
                  <a:t>U.S. Average = $108.31</a:t>
                </a:r>
              </a:p>
            </p:txBody>
          </p:sp>
          <p:cxnSp>
            <p:nvCxnSpPr>
              <p:cNvPr id="11" name="Straight Arrow Connector 10"/>
              <p:cNvCxnSpPr/>
              <p:nvPr/>
            </p:nvCxnSpPr>
            <p:spPr>
              <a:xfrm flipV="1">
                <a:off x="3261643" y="3778104"/>
                <a:ext cx="0" cy="510275"/>
              </a:xfrm>
              <a:prstGeom prst="straightConnector1">
                <a:avLst/>
              </a:prstGeom>
              <a:ln w="19050">
                <a:solidFill>
                  <a:srgbClr val="CC0000"/>
                </a:solidFill>
                <a:prstDash val="dash"/>
                <a:tailEnd type="arrow"/>
              </a:ln>
            </p:spPr>
            <p:style>
              <a:lnRef idx="1">
                <a:schemeClr val="accent1"/>
              </a:lnRef>
              <a:fillRef idx="0">
                <a:schemeClr val="accent1"/>
              </a:fillRef>
              <a:effectRef idx="0">
                <a:schemeClr val="accent1"/>
              </a:effectRef>
              <a:fontRef idx="minor">
                <a:schemeClr val="tx1"/>
              </a:fontRef>
            </p:style>
          </p:cxnSp>
        </p:grpSp>
        <p:cxnSp>
          <p:nvCxnSpPr>
            <p:cNvPr id="13" name="Straight Connector 12"/>
            <p:cNvCxnSpPr/>
            <p:nvPr/>
          </p:nvCxnSpPr>
          <p:spPr>
            <a:xfrm>
              <a:off x="3261644" y="4350246"/>
              <a:ext cx="0" cy="1135313"/>
            </a:xfrm>
            <a:prstGeom prst="line">
              <a:avLst/>
            </a:prstGeom>
            <a:ln w="19050" cap="sq" cmpd="sng">
              <a:solidFill>
                <a:srgbClr val="CC0000"/>
              </a:solidFill>
              <a:prstDash val="dash"/>
              <a:round/>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1D7F1ABF-CE35-4BF2-A2ED-4F50B5C41B28}" type="slidenum">
              <a:rPr lang="en-US" sz="1100" b="0"/>
              <a:pPr/>
              <a:t>15</a:t>
            </a:fld>
            <a:endParaRPr lang="en-US" sz="1100" b="0" dirty="0"/>
          </a:p>
        </p:txBody>
      </p:sp>
    </p:spTree>
    <p:extLst>
      <p:ext uri="{BB962C8B-B14F-4D97-AF65-F5344CB8AC3E}">
        <p14:creationId xmlns:p14="http://schemas.microsoft.com/office/powerpoint/2010/main" val="333131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685800" y="2057400"/>
            <a:ext cx="7696200" cy="1295400"/>
          </a:xfrm>
        </p:spPr>
        <p:txBody>
          <a:bodyPr/>
          <a:lstStyle/>
          <a:p>
            <a:r>
              <a:rPr lang="en-US" sz="3600" i="1" dirty="0"/>
              <a:t>Washington’s economy is rebounding … but at a very slow pace</a:t>
            </a:r>
            <a:endParaRPr lang="en-US" sz="3600" i="1" cap="small" dirty="0"/>
          </a:p>
          <a:p>
            <a:endParaRPr lang="en-US" sz="3600" dirty="0"/>
          </a:p>
        </p:txBody>
      </p:sp>
      <p:sp>
        <p:nvSpPr>
          <p:cNvPr id="2" name="Slide Number Placeholder 1"/>
          <p:cNvSpPr>
            <a:spLocks noGrp="1"/>
          </p:cNvSpPr>
          <p:nvPr>
            <p:ph type="sldNum" sz="quarter" idx="12"/>
          </p:nvPr>
        </p:nvSpPr>
        <p:spPr/>
        <p:txBody>
          <a:bodyPr/>
          <a:lstStyle/>
          <a:p>
            <a:fld id="{1D7F1ABF-CE35-4BF2-A2ED-4F50B5C41B28}" type="slidenum">
              <a:rPr lang="en-US" sz="1100" b="0"/>
              <a:pPr/>
              <a:t>2</a:t>
            </a:fld>
            <a:endParaRPr lang="en-US" sz="1100" b="0" dirty="0"/>
          </a:p>
        </p:txBody>
      </p:sp>
    </p:spTree>
    <p:extLst>
      <p:ext uri="{BB962C8B-B14F-4D97-AF65-F5344CB8AC3E}">
        <p14:creationId xmlns:p14="http://schemas.microsoft.com/office/powerpoint/2010/main" val="1316890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2052" y="152408"/>
            <a:ext cx="8610600" cy="954087"/>
          </a:xfrm>
          <a:prstGeom prst="rect">
            <a:avLst/>
          </a:prstGeom>
          <a:noFill/>
        </p:spPr>
        <p:txBody>
          <a:bodyPr wrap="square" lIns="91313" tIns="45658" rIns="91313" bIns="45658" rtlCol="0">
            <a:spAutoFit/>
          </a:bodyPr>
          <a:lstStyle/>
          <a:p>
            <a:pPr algn="ctr"/>
            <a:r>
              <a:rPr lang="en-US" sz="2800" b="1" dirty="0">
                <a:latin typeface="Arial Narrow" panose="020B0606020202030204" pitchFamily="34" charset="0"/>
              </a:rPr>
              <a:t>It took more than 5 years to recover all the jobs lost </a:t>
            </a:r>
          </a:p>
          <a:p>
            <a:pPr algn="ctr"/>
            <a:r>
              <a:rPr lang="en-US" sz="2800" b="1" dirty="0">
                <a:latin typeface="Arial Narrow" panose="020B0606020202030204" pitchFamily="34" charset="0"/>
              </a:rPr>
              <a:t>during the Great Recession</a:t>
            </a:r>
            <a:endParaRPr lang="en-US" sz="2800" b="1" cap="small" dirty="0">
              <a:latin typeface="Arial Narrow" panose="020B0606020202030204" pitchFamily="34" charset="0"/>
            </a:endParaRPr>
          </a:p>
        </p:txBody>
      </p:sp>
      <p:pic>
        <p:nvPicPr>
          <p:cNvPr id="1026" name="Picture 1" descr="image001"/>
          <p:cNvPicPr>
            <a:picLocks noChangeAspect="1" noChangeArrowheads="1"/>
          </p:cNvPicPr>
          <p:nvPr/>
        </p:nvPicPr>
        <p:blipFill rotWithShape="1">
          <a:blip r:embed="rId3">
            <a:extLst>
              <a:ext uri="{28A0092B-C50C-407E-A947-70E740481C1C}">
                <a14:useLocalDpi xmlns:a14="http://schemas.microsoft.com/office/drawing/2010/main" val="0"/>
              </a:ext>
            </a:extLst>
          </a:blip>
          <a:srcRect t="7653"/>
          <a:stretch/>
        </p:blipFill>
        <p:spPr bwMode="auto">
          <a:xfrm>
            <a:off x="731161" y="1464091"/>
            <a:ext cx="7672388" cy="4597400"/>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D7F1ABF-CE35-4BF2-A2ED-4F50B5C41B28}" type="slidenum">
              <a:rPr lang="en-US" sz="1100" b="0"/>
              <a:pPr/>
              <a:t>3</a:t>
            </a:fld>
            <a:endParaRPr lang="en-US" sz="1100" b="0" dirty="0"/>
          </a:p>
        </p:txBody>
      </p:sp>
      <p:sp>
        <p:nvSpPr>
          <p:cNvPr id="4" name="TextBox 3"/>
          <p:cNvSpPr txBox="1"/>
          <p:nvPr/>
        </p:nvSpPr>
        <p:spPr>
          <a:xfrm>
            <a:off x="1676400" y="1116012"/>
            <a:ext cx="5867400" cy="338554"/>
          </a:xfrm>
          <a:prstGeom prst="rect">
            <a:avLst/>
          </a:prstGeom>
          <a:noFill/>
        </p:spPr>
        <p:txBody>
          <a:bodyPr wrap="square" lIns="91354" tIns="45678" rIns="91354" bIns="45678" rtlCol="0">
            <a:spAutoFit/>
          </a:bodyPr>
          <a:lstStyle/>
          <a:p>
            <a:pPr algn="ctr"/>
            <a:r>
              <a:rPr lang="en-US" sz="1600" b="1" dirty="0">
                <a:latin typeface="Arial Narrow" panose="020B0606020202030204" pitchFamily="34" charset="0"/>
              </a:rPr>
              <a:t>Job losses and duration of Post WWII recessions in Washington</a:t>
            </a:r>
          </a:p>
        </p:txBody>
      </p:sp>
    </p:spTree>
    <p:extLst>
      <p:ext uri="{BB962C8B-B14F-4D97-AF65-F5344CB8AC3E}">
        <p14:creationId xmlns:p14="http://schemas.microsoft.com/office/powerpoint/2010/main" val="4194228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533400" y="2030994"/>
            <a:ext cx="8001000" cy="1779006"/>
          </a:xfrm>
        </p:spPr>
        <p:txBody>
          <a:bodyPr/>
          <a:lstStyle/>
          <a:p>
            <a:r>
              <a:rPr lang="en-US" sz="3600" i="1" dirty="0"/>
              <a:t>State revenue collections are also rebounding, but at a much slower pace than after previous recessions </a:t>
            </a:r>
          </a:p>
        </p:txBody>
      </p:sp>
      <p:sp>
        <p:nvSpPr>
          <p:cNvPr id="2" name="Slide Number Placeholder 1"/>
          <p:cNvSpPr>
            <a:spLocks noGrp="1"/>
          </p:cNvSpPr>
          <p:nvPr>
            <p:ph type="sldNum" sz="quarter" idx="12"/>
          </p:nvPr>
        </p:nvSpPr>
        <p:spPr/>
        <p:txBody>
          <a:bodyPr/>
          <a:lstStyle/>
          <a:p>
            <a:fld id="{1D7F1ABF-CE35-4BF2-A2ED-4F50B5C41B28}" type="slidenum">
              <a:rPr lang="en-US" sz="1100" b="0"/>
              <a:pPr/>
              <a:t>4</a:t>
            </a:fld>
            <a:endParaRPr lang="en-US" sz="1100" b="0" dirty="0"/>
          </a:p>
        </p:txBody>
      </p:sp>
    </p:spTree>
    <p:extLst>
      <p:ext uri="{BB962C8B-B14F-4D97-AF65-F5344CB8AC3E}">
        <p14:creationId xmlns:p14="http://schemas.microsoft.com/office/powerpoint/2010/main" val="2856525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9"/>
            <a:ext cx="7772400" cy="914399"/>
          </a:xfrm>
        </p:spPr>
        <p:txBody>
          <a:bodyPr>
            <a:normAutofit fontScale="90000"/>
          </a:bodyPr>
          <a:lstStyle/>
          <a:p>
            <a:pPr algn="ctr"/>
            <a:r>
              <a:rPr lang="en-US" sz="2800" b="1" dirty="0">
                <a:solidFill>
                  <a:schemeClr val="tx1"/>
                </a:solidFill>
                <a:latin typeface="Arial Narrow" panose="020B0606020202030204" pitchFamily="34" charset="0"/>
              </a:rPr>
              <a:t>State revenue remains well below </a:t>
            </a:r>
            <a:br>
              <a:rPr lang="en-US" sz="2800" b="1" dirty="0">
                <a:solidFill>
                  <a:schemeClr val="tx1"/>
                </a:solidFill>
                <a:latin typeface="Arial Narrow" panose="020B0606020202030204" pitchFamily="34" charset="0"/>
              </a:rPr>
            </a:br>
            <a:r>
              <a:rPr lang="en-US" sz="2800" b="1" dirty="0">
                <a:solidFill>
                  <a:schemeClr val="tx1"/>
                </a:solidFill>
                <a:latin typeface="Arial Narrow" panose="020B0606020202030204" pitchFamily="34" charset="0"/>
              </a:rPr>
              <a:t>historic growth trend</a:t>
            </a:r>
          </a:p>
        </p:txBody>
      </p:sp>
      <p:graphicFrame>
        <p:nvGraphicFramePr>
          <p:cNvPr id="5" name="Chart 4"/>
          <p:cNvGraphicFramePr/>
          <p:nvPr>
            <p:extLst>
              <p:ext uri="{D42A27DB-BD31-4B8C-83A1-F6EECF244321}">
                <p14:modId xmlns:p14="http://schemas.microsoft.com/office/powerpoint/2010/main" val="2516012808"/>
              </p:ext>
            </p:extLst>
          </p:nvPr>
        </p:nvGraphicFramePr>
        <p:xfrm>
          <a:off x="609600" y="1371600"/>
          <a:ext cx="7924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701707" y="3733800"/>
            <a:ext cx="1355387" cy="553998"/>
          </a:xfrm>
          <a:prstGeom prst="rect">
            <a:avLst/>
          </a:prstGeom>
          <a:noFill/>
        </p:spPr>
        <p:txBody>
          <a:bodyPr wrap="square" lIns="91354" tIns="45678" rIns="91354" bIns="45678" rtlCol="0">
            <a:spAutoFit/>
          </a:bodyPr>
          <a:lstStyle/>
          <a:p>
            <a:pPr algn="ctr"/>
            <a:r>
              <a:rPr lang="en-US" sz="1500" b="1" dirty="0">
                <a:solidFill>
                  <a:schemeClr val="accent1">
                    <a:lumMod val="75000"/>
                  </a:schemeClr>
                </a:solidFill>
                <a:latin typeface="Arial Narrow" panose="020B0606020202030204" pitchFamily="34" charset="0"/>
              </a:rPr>
              <a:t>Total Near </a:t>
            </a:r>
            <a:br>
              <a:rPr lang="en-US" sz="1500" b="1" dirty="0">
                <a:solidFill>
                  <a:schemeClr val="accent1">
                    <a:lumMod val="75000"/>
                  </a:schemeClr>
                </a:solidFill>
                <a:latin typeface="Arial Narrow" panose="020B0606020202030204" pitchFamily="34" charset="0"/>
              </a:rPr>
            </a:br>
            <a:r>
              <a:rPr lang="en-US" sz="1500" b="1" dirty="0">
                <a:solidFill>
                  <a:schemeClr val="accent1">
                    <a:lumMod val="75000"/>
                  </a:schemeClr>
                </a:solidFill>
                <a:latin typeface="Arial Narrow" panose="020B0606020202030204" pitchFamily="34" charset="0"/>
              </a:rPr>
              <a:t>General Fund</a:t>
            </a:r>
          </a:p>
        </p:txBody>
      </p:sp>
      <p:sp>
        <p:nvSpPr>
          <p:cNvPr id="7" name="TextBox 6"/>
          <p:cNvSpPr txBox="1"/>
          <p:nvPr/>
        </p:nvSpPr>
        <p:spPr>
          <a:xfrm>
            <a:off x="3441970" y="2514600"/>
            <a:ext cx="2057400" cy="553998"/>
          </a:xfrm>
          <a:prstGeom prst="rect">
            <a:avLst/>
          </a:prstGeom>
          <a:noFill/>
        </p:spPr>
        <p:txBody>
          <a:bodyPr wrap="square" lIns="91354" tIns="45678" rIns="91354" bIns="45678" rtlCol="0">
            <a:spAutoFit/>
          </a:bodyPr>
          <a:lstStyle/>
          <a:p>
            <a:pPr algn="r"/>
            <a:r>
              <a:rPr lang="en-US" sz="1500" b="1" dirty="0">
                <a:solidFill>
                  <a:srgbClr val="00B050"/>
                </a:solidFill>
                <a:latin typeface="Arial Narrow" panose="020B0606020202030204" pitchFamily="34" charset="0"/>
              </a:rPr>
              <a:t>Total Near General Fund</a:t>
            </a:r>
          </a:p>
          <a:p>
            <a:pPr algn="r"/>
            <a:r>
              <a:rPr lang="en-US" sz="1500" b="1" dirty="0">
                <a:solidFill>
                  <a:srgbClr val="00B050"/>
                </a:solidFill>
                <a:latin typeface="Arial Narrow" panose="020B0606020202030204" pitchFamily="34" charset="0"/>
              </a:rPr>
              <a:t>assuming 4.5% growth</a:t>
            </a:r>
          </a:p>
        </p:txBody>
      </p:sp>
      <p:cxnSp>
        <p:nvCxnSpPr>
          <p:cNvPr id="9" name="Straight Connector 8"/>
          <p:cNvCxnSpPr/>
          <p:nvPr/>
        </p:nvCxnSpPr>
        <p:spPr>
          <a:xfrm flipV="1">
            <a:off x="7014118" y="1533525"/>
            <a:ext cx="0" cy="3893768"/>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04974" y="4724404"/>
            <a:ext cx="1230013" cy="307777"/>
          </a:xfrm>
          <a:prstGeom prst="rect">
            <a:avLst/>
          </a:prstGeom>
          <a:noFill/>
        </p:spPr>
        <p:txBody>
          <a:bodyPr wrap="square" lIns="91354" tIns="45678" rIns="91354" bIns="45678" rtlCol="0">
            <a:spAutoFit/>
          </a:bodyPr>
          <a:lstStyle/>
          <a:p>
            <a:pPr algn="ctr"/>
            <a:r>
              <a:rPr lang="en-US" sz="1400" b="1" dirty="0">
                <a:solidFill>
                  <a:schemeClr val="bg2">
                    <a:lumMod val="25000"/>
                  </a:schemeClr>
                </a:solidFill>
                <a:latin typeface="Arial Narrow" panose="020B0606020202030204" pitchFamily="34" charset="0"/>
              </a:rPr>
              <a:t>Forecast</a:t>
            </a:r>
          </a:p>
        </p:txBody>
      </p:sp>
      <p:cxnSp>
        <p:nvCxnSpPr>
          <p:cNvPr id="14" name="Straight Arrow Connector 13"/>
          <p:cNvCxnSpPr/>
          <p:nvPr/>
        </p:nvCxnSpPr>
        <p:spPr>
          <a:xfrm>
            <a:off x="7149118" y="5105400"/>
            <a:ext cx="1141735" cy="0"/>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
          <p:cNvSpPr>
            <a:spLocks noGrp="1"/>
          </p:cNvSpPr>
          <p:nvPr>
            <p:ph type="sldNum" sz="quarter" idx="12"/>
          </p:nvPr>
        </p:nvSpPr>
        <p:spPr>
          <a:xfrm>
            <a:off x="6553200" y="6356352"/>
            <a:ext cx="2133600" cy="365125"/>
          </a:xfrm>
        </p:spPr>
        <p:txBody>
          <a:bodyPr/>
          <a:lstStyle/>
          <a:p>
            <a:pPr algn="r"/>
            <a:fld id="{1D7F1ABF-CE35-4BF2-A2ED-4F50B5C41B28}" type="slidenum">
              <a:rPr lang="en-US" sz="1100">
                <a:latin typeface="Arial Narrow" panose="020B0606020202030204" pitchFamily="34" charset="0"/>
              </a:rPr>
              <a:pPr algn="r"/>
              <a:t>5</a:t>
            </a:fld>
            <a:endParaRPr lang="en-US" sz="1100" dirty="0">
              <a:latin typeface="Arial Narrow" panose="020B0606020202030204" pitchFamily="34" charset="0"/>
            </a:endParaRPr>
          </a:p>
        </p:txBody>
      </p:sp>
    </p:spTree>
    <p:extLst>
      <p:ext uri="{BB962C8B-B14F-4D97-AF65-F5344CB8AC3E}">
        <p14:creationId xmlns:p14="http://schemas.microsoft.com/office/powerpoint/2010/main" val="171076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838200" y="2286000"/>
            <a:ext cx="7696200" cy="2286000"/>
          </a:xfrm>
        </p:spPr>
        <p:txBody>
          <a:bodyPr/>
          <a:lstStyle/>
          <a:p>
            <a:r>
              <a:rPr lang="en-US" sz="3600" i="1" dirty="0"/>
              <a:t>Looking ahead to the 2015</a:t>
            </a:r>
            <a:r>
              <a:rPr lang="en-US" sz="3600" dirty="0"/>
              <a:t>–</a:t>
            </a:r>
            <a:r>
              <a:rPr lang="en-US" sz="3600" i="1" dirty="0"/>
              <a:t>17 budget …</a:t>
            </a:r>
          </a:p>
          <a:p>
            <a:r>
              <a:rPr lang="en-US" sz="3600" i="1" dirty="0"/>
              <a:t>It could be more challenging than the 2013</a:t>
            </a:r>
            <a:r>
              <a:rPr lang="en-US" sz="3600" dirty="0"/>
              <a:t>–</a:t>
            </a:r>
            <a:r>
              <a:rPr lang="en-US" sz="3600" i="1" dirty="0"/>
              <a:t>15 budget </a:t>
            </a:r>
          </a:p>
          <a:p>
            <a:endParaRPr lang="en-US" sz="3600" i="1" dirty="0"/>
          </a:p>
        </p:txBody>
      </p:sp>
      <p:sp>
        <p:nvSpPr>
          <p:cNvPr id="2" name="Slide Number Placeholder 1"/>
          <p:cNvSpPr>
            <a:spLocks noGrp="1"/>
          </p:cNvSpPr>
          <p:nvPr>
            <p:ph type="sldNum" sz="quarter" idx="12"/>
          </p:nvPr>
        </p:nvSpPr>
        <p:spPr/>
        <p:txBody>
          <a:bodyPr/>
          <a:lstStyle/>
          <a:p>
            <a:fld id="{1D7F1ABF-CE35-4BF2-A2ED-4F50B5C41B28}" type="slidenum">
              <a:rPr lang="en-US" sz="1100" b="0"/>
              <a:pPr/>
              <a:t>6</a:t>
            </a:fld>
            <a:endParaRPr lang="en-US" sz="1100" b="0" dirty="0"/>
          </a:p>
        </p:txBody>
      </p:sp>
    </p:spTree>
    <p:extLst>
      <p:ext uri="{BB962C8B-B14F-4D97-AF65-F5344CB8AC3E}">
        <p14:creationId xmlns:p14="http://schemas.microsoft.com/office/powerpoint/2010/main" val="2611242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0" y="304800"/>
            <a:ext cx="9144000" cy="609600"/>
          </a:xfrm>
        </p:spPr>
        <p:txBody>
          <a:bodyPr/>
          <a:lstStyle/>
          <a:p>
            <a:r>
              <a:rPr lang="en-US" i="1" dirty="0" smtClean="0"/>
              <a:t>Why will the 2015–17 budget be so difficult?</a:t>
            </a:r>
            <a:endParaRPr lang="en-US" i="1" dirty="0"/>
          </a:p>
        </p:txBody>
      </p:sp>
      <p:sp>
        <p:nvSpPr>
          <p:cNvPr id="5" name="TextBox 4"/>
          <p:cNvSpPr txBox="1"/>
          <p:nvPr/>
        </p:nvSpPr>
        <p:spPr>
          <a:xfrm>
            <a:off x="533400" y="1066811"/>
            <a:ext cx="8458200" cy="4031833"/>
          </a:xfrm>
          <a:prstGeom prst="rect">
            <a:avLst/>
          </a:prstGeom>
          <a:noFill/>
        </p:spPr>
        <p:txBody>
          <a:bodyPr wrap="square" lIns="91313" tIns="45658" rIns="91313" bIns="45658" rtlCol="0">
            <a:spAutoFit/>
          </a:bodyPr>
          <a:lstStyle/>
          <a:p>
            <a:pPr lvl="0"/>
            <a:r>
              <a:rPr lang="en-US" sz="2200" dirty="0">
                <a:latin typeface="Arial Narrow" panose="020B0606020202030204" pitchFamily="34" charset="0"/>
              </a:rPr>
              <a:t>We solved 2013–15 budget shortfall largely by relying on solutions not available again. For example, we:</a:t>
            </a:r>
          </a:p>
          <a:p>
            <a:pPr lvl="0"/>
            <a:endParaRPr lang="en-US" sz="1000" dirty="0">
              <a:latin typeface="Arial Narrow" panose="020B0606020202030204" pitchFamily="34" charset="0"/>
            </a:endParaRPr>
          </a:p>
          <a:p>
            <a:pPr marL="342424" indent="-342424">
              <a:spcAft>
                <a:spcPts val="1200"/>
              </a:spcAft>
              <a:buFont typeface="Wingdings" panose="05000000000000000000" pitchFamily="2" charset="2"/>
              <a:buChar char="Ø"/>
            </a:pPr>
            <a:r>
              <a:rPr lang="en-US" sz="2000" dirty="0">
                <a:latin typeface="Arial Narrow" panose="020B0606020202030204" pitchFamily="34" charset="0"/>
              </a:rPr>
              <a:t>Redirected $387 million in capital budget — including $277 million from the Public Works Assistance Account  — to cover operating expenses.</a:t>
            </a:r>
          </a:p>
          <a:p>
            <a:pPr marL="342424" indent="-342424">
              <a:spcAft>
                <a:spcPts val="1200"/>
              </a:spcAft>
              <a:buFont typeface="Wingdings" panose="05000000000000000000" pitchFamily="2" charset="2"/>
              <a:buChar char="Ø"/>
            </a:pPr>
            <a:r>
              <a:rPr lang="en-US" sz="2000" dirty="0">
                <a:latin typeface="Arial Narrow" panose="020B0606020202030204" pitchFamily="34" charset="0"/>
              </a:rPr>
              <a:t>Captured $351 million in savings by expanding Medicaid under the Affordable Care Act.</a:t>
            </a:r>
          </a:p>
          <a:p>
            <a:pPr marL="342424" indent="-342424">
              <a:spcAft>
                <a:spcPts val="1200"/>
              </a:spcAft>
              <a:buFont typeface="Wingdings" panose="05000000000000000000" pitchFamily="2" charset="2"/>
              <a:buChar char="Ø"/>
            </a:pPr>
            <a:r>
              <a:rPr lang="en-US" sz="2000" dirty="0">
                <a:latin typeface="Arial Narrow" panose="020B0606020202030204" pitchFamily="34" charset="0"/>
              </a:rPr>
              <a:t>Raised $272 million by temporarily extending the hospital safety net assessment.</a:t>
            </a:r>
          </a:p>
          <a:p>
            <a:endParaRPr lang="en-US" sz="1000" dirty="0">
              <a:latin typeface="Arial Narrow" panose="020B0606020202030204" pitchFamily="34" charset="0"/>
            </a:endParaRPr>
          </a:p>
          <a:p>
            <a:r>
              <a:rPr lang="en-US" sz="2200" dirty="0">
                <a:latin typeface="Arial Narrow" panose="020B0606020202030204" pitchFamily="34" charset="0"/>
              </a:rPr>
              <a:t>The budget includes new revenue — $159 million from the estate tax (Bracken) fix and $99 million in telecom reform savings.</a:t>
            </a:r>
          </a:p>
          <a:p>
            <a:endParaRPr lang="en-US" dirty="0">
              <a:latin typeface="Arial Narrow" panose="020B060602020203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z="1100" b="0"/>
              <a:pPr/>
              <a:t>7</a:t>
            </a:fld>
            <a:endParaRPr lang="en-US" sz="1100" b="0" dirty="0"/>
          </a:p>
        </p:txBody>
      </p:sp>
    </p:spTree>
    <p:extLst>
      <p:ext uri="{BB962C8B-B14F-4D97-AF65-F5344CB8AC3E}">
        <p14:creationId xmlns:p14="http://schemas.microsoft.com/office/powerpoint/2010/main" val="2233279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62008"/>
            <a:ext cx="8305800" cy="5386049"/>
          </a:xfrm>
          <a:prstGeom prst="rect">
            <a:avLst/>
          </a:prstGeom>
          <a:noFill/>
        </p:spPr>
        <p:txBody>
          <a:bodyPr wrap="square" lIns="91313" tIns="45658" rIns="91313" bIns="45658" rtlCol="0">
            <a:spAutoFit/>
          </a:bodyPr>
          <a:lstStyle/>
          <a:p>
            <a:pPr algn="ctr"/>
            <a:r>
              <a:rPr lang="en-US" sz="3200" b="1" i="1" dirty="0">
                <a:latin typeface="Arial Narrow" panose="020B0606020202030204" pitchFamily="34" charset="0"/>
              </a:rPr>
              <a:t>The June 2013 forecasts also helped </a:t>
            </a:r>
            <a:r>
              <a:rPr lang="en-US" sz="3200" b="1" i="1" dirty="0"/>
              <a:t>—</a:t>
            </a:r>
          </a:p>
          <a:p>
            <a:pPr algn="ctr"/>
            <a:r>
              <a:rPr lang="en-US" sz="3200" b="1" i="1" dirty="0">
                <a:latin typeface="Arial Narrow" panose="020B0606020202030204" pitchFamily="34" charset="0"/>
              </a:rPr>
              <a:t> $230 million in additional revenue </a:t>
            </a:r>
          </a:p>
          <a:p>
            <a:pPr algn="ctr"/>
            <a:r>
              <a:rPr lang="en-US" sz="3200" b="1" i="1" dirty="0">
                <a:latin typeface="Arial Narrow" panose="020B0606020202030204" pitchFamily="34" charset="0"/>
              </a:rPr>
              <a:t>and $229 million in caseload savings.</a:t>
            </a:r>
          </a:p>
          <a:p>
            <a:pPr lvl="0" algn="ctr"/>
            <a:endParaRPr lang="en-US" sz="3200" b="1" i="1" dirty="0">
              <a:latin typeface="Arial Narrow" panose="020B0606020202030204" pitchFamily="34" charset="0"/>
            </a:endParaRPr>
          </a:p>
          <a:p>
            <a:pPr lvl="0" algn="ctr"/>
            <a:r>
              <a:rPr lang="en-US" sz="3200" b="1" i="1" dirty="0">
                <a:latin typeface="Arial Narrow" panose="020B0606020202030204" pitchFamily="34" charset="0"/>
              </a:rPr>
              <a:t>Even after all that, we once again needed to suspend teacher COLAs, and did not provide state employee pay raises </a:t>
            </a:r>
          </a:p>
          <a:p>
            <a:pPr lvl="0" algn="ctr"/>
            <a:endParaRPr lang="en-US" sz="3200" b="1" i="1" dirty="0">
              <a:latin typeface="Arial Narrow" panose="020B0606020202030204" pitchFamily="34" charset="0"/>
            </a:endParaRPr>
          </a:p>
          <a:p>
            <a:pPr lvl="0" algn="ctr"/>
            <a:r>
              <a:rPr lang="en-US" sz="3200" b="1" i="1" dirty="0">
                <a:latin typeface="Arial Narrow" panose="020B0606020202030204" pitchFamily="34" charset="0"/>
              </a:rPr>
              <a:t>And still we fell short of our $1.5 billion target for meeting our basic education obligation</a:t>
            </a:r>
          </a:p>
          <a:p>
            <a:endParaRPr lang="en-US" sz="2400" dirty="0">
              <a:latin typeface="Arial Narrow" panose="020B060602020203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z="1100" b="0"/>
              <a:pPr/>
              <a:t>8</a:t>
            </a:fld>
            <a:endParaRPr lang="en-US" sz="1100" b="0" dirty="0"/>
          </a:p>
        </p:txBody>
      </p:sp>
    </p:spTree>
    <p:extLst>
      <p:ext uri="{BB962C8B-B14F-4D97-AF65-F5344CB8AC3E}">
        <p14:creationId xmlns:p14="http://schemas.microsoft.com/office/powerpoint/2010/main" val="536550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762000" y="1981200"/>
            <a:ext cx="7696200" cy="2438400"/>
          </a:xfrm>
        </p:spPr>
        <p:txBody>
          <a:bodyPr/>
          <a:lstStyle/>
          <a:p>
            <a:r>
              <a:rPr lang="en-US" sz="3600" i="1" dirty="0"/>
              <a:t>State revenue collections are expected </a:t>
            </a:r>
            <a:br>
              <a:rPr lang="en-US" sz="3600" i="1" dirty="0"/>
            </a:br>
            <a:r>
              <a:rPr lang="en-US" sz="3600" i="1" dirty="0"/>
              <a:t>to grow by more than $2.5 billion ... </a:t>
            </a:r>
          </a:p>
          <a:p>
            <a:r>
              <a:rPr lang="en-US" sz="3600" i="1" dirty="0"/>
              <a:t>What’s the problem?</a:t>
            </a:r>
          </a:p>
          <a:p>
            <a:endParaRPr lang="en-US" sz="3200" dirty="0"/>
          </a:p>
        </p:txBody>
      </p:sp>
      <p:sp>
        <p:nvSpPr>
          <p:cNvPr id="2" name="Slide Number Placeholder 1"/>
          <p:cNvSpPr>
            <a:spLocks noGrp="1"/>
          </p:cNvSpPr>
          <p:nvPr>
            <p:ph type="sldNum" sz="quarter" idx="12"/>
          </p:nvPr>
        </p:nvSpPr>
        <p:spPr/>
        <p:txBody>
          <a:bodyPr/>
          <a:lstStyle/>
          <a:p>
            <a:fld id="{1D7F1ABF-CE35-4BF2-A2ED-4F50B5C41B28}" type="slidenum">
              <a:rPr lang="en-US" sz="1100" b="0"/>
              <a:pPr/>
              <a:t>9</a:t>
            </a:fld>
            <a:endParaRPr lang="en-US" sz="1100" b="0" dirty="0"/>
          </a:p>
        </p:txBody>
      </p:sp>
    </p:spTree>
    <p:extLst>
      <p:ext uri="{BB962C8B-B14F-4D97-AF65-F5344CB8AC3E}">
        <p14:creationId xmlns:p14="http://schemas.microsoft.com/office/powerpoint/2010/main" val="2822249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leeWeb">
      <a:dk1>
        <a:sysClr val="windowText" lastClr="000000"/>
      </a:dk1>
      <a:lt1>
        <a:sysClr val="window" lastClr="FFFFFF"/>
      </a:lt1>
      <a:dk2>
        <a:srgbClr val="18436D"/>
      </a:dk2>
      <a:lt2>
        <a:srgbClr val="E7DEC9"/>
      </a:lt2>
      <a:accent1>
        <a:srgbClr val="23689F"/>
      </a:accent1>
      <a:accent2>
        <a:srgbClr val="DE8B06"/>
      </a:accent2>
      <a:accent3>
        <a:srgbClr val="6F8F2F"/>
      </a:accent3>
      <a:accent4>
        <a:srgbClr val="EFEFEF"/>
      </a:accent4>
      <a:accent5>
        <a:srgbClr val="FF7700"/>
      </a:accent5>
      <a:accent6>
        <a:srgbClr val="475A8D"/>
      </a:accent6>
      <a:hlink>
        <a:srgbClr val="C9DF9E"/>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InsleeWeb">
      <a:dk1>
        <a:sysClr val="windowText" lastClr="000000"/>
      </a:dk1>
      <a:lt1>
        <a:sysClr val="window" lastClr="FFFFFF"/>
      </a:lt1>
      <a:dk2>
        <a:srgbClr val="18436D"/>
      </a:dk2>
      <a:lt2>
        <a:srgbClr val="E7DEC9"/>
      </a:lt2>
      <a:accent1>
        <a:srgbClr val="23689F"/>
      </a:accent1>
      <a:accent2>
        <a:srgbClr val="DE8B06"/>
      </a:accent2>
      <a:accent3>
        <a:srgbClr val="6F8F2F"/>
      </a:accent3>
      <a:accent4>
        <a:srgbClr val="EFEFEF"/>
      </a:accent4>
      <a:accent5>
        <a:srgbClr val="FF7700"/>
      </a:accent5>
      <a:accent6>
        <a:srgbClr val="475A8D"/>
      </a:accent6>
      <a:hlink>
        <a:srgbClr val="C9DF9E"/>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9613</TotalTime>
  <Words>898</Words>
  <Application>Microsoft Office PowerPoint</Application>
  <PresentationFormat>On-screen Show (4:3)</PresentationFormat>
  <Paragraphs>144</Paragraphs>
  <Slides>15</Slides>
  <Notes>13</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15</vt:i4>
      </vt:variant>
    </vt:vector>
  </HeadingPairs>
  <TitlesOfParts>
    <vt:vector size="30" baseType="lpstr">
      <vt:lpstr>Adobe Gothic Std B</vt:lpstr>
      <vt:lpstr>Adobe Heiti Std R</vt:lpstr>
      <vt:lpstr>Arial</vt:lpstr>
      <vt:lpstr>Arial Narrow</vt:lpstr>
      <vt:lpstr>Britannic Bold</vt:lpstr>
      <vt:lpstr>Calibri</vt:lpstr>
      <vt:lpstr>Garamond</vt:lpstr>
      <vt:lpstr>MadAve</vt:lpstr>
      <vt:lpstr>Script MT Bold</vt:lpstr>
      <vt:lpstr>Tahoma</vt:lpstr>
      <vt:lpstr>Trebuchet MS</vt:lpstr>
      <vt:lpstr>Wingdings</vt:lpstr>
      <vt:lpstr>Office Theme</vt:lpstr>
      <vt:lpstr>1_Office Theme</vt:lpstr>
      <vt:lpstr>2_Office Theme</vt:lpstr>
      <vt:lpstr>PowerPoint Presentation</vt:lpstr>
      <vt:lpstr>PowerPoint Presentation</vt:lpstr>
      <vt:lpstr>PowerPoint Presentation</vt:lpstr>
      <vt:lpstr>PowerPoint Presentation</vt:lpstr>
      <vt:lpstr>State revenue remains well below  historic growth trend</vt:lpstr>
      <vt:lpstr>PowerPoint Presentation</vt:lpstr>
      <vt:lpstr>PowerPoint Presentation</vt:lpstr>
      <vt:lpstr>PowerPoint Presentation</vt:lpstr>
      <vt:lpstr>PowerPoint Presentation</vt:lpstr>
      <vt:lpstr>PowerPoint Presentation</vt:lpstr>
      <vt:lpstr>About 2/3 of the budget is protected by  constitutional and federal requirements . . .  So we must look to the other 1/3 for savings</vt:lpstr>
      <vt:lpstr>PowerPoint Presentation</vt:lpstr>
      <vt:lpstr>PowerPoint Presentation</vt:lpstr>
      <vt:lpstr>PowerPoint Presentation</vt:lpstr>
      <vt:lpstr>PowerPoint Presentation</vt:lpstr>
    </vt:vector>
  </TitlesOfParts>
  <Company>Office of Financial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Washington State Senior Citizens' Lobby</cp:lastModifiedBy>
  <cp:revision>243</cp:revision>
  <cp:lastPrinted>2014-10-17T16:04:17Z</cp:lastPrinted>
  <dcterms:created xsi:type="dcterms:W3CDTF">2013-10-31T16:10:25Z</dcterms:created>
  <dcterms:modified xsi:type="dcterms:W3CDTF">2014-10-17T16:05:46Z</dcterms:modified>
</cp:coreProperties>
</file>